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69"/>
  </p:notesMasterIdLst>
  <p:handoutMasterIdLst>
    <p:handoutMasterId r:id="rId70"/>
  </p:handoutMasterIdLst>
  <p:sldIdLst>
    <p:sldId id="327" r:id="rId2"/>
    <p:sldId id="411" r:id="rId3"/>
    <p:sldId id="412" r:id="rId4"/>
    <p:sldId id="443" r:id="rId5"/>
    <p:sldId id="410" r:id="rId6"/>
    <p:sldId id="391" r:id="rId7"/>
    <p:sldId id="258" r:id="rId8"/>
    <p:sldId id="259" r:id="rId9"/>
    <p:sldId id="442" r:id="rId10"/>
    <p:sldId id="276" r:id="rId11"/>
    <p:sldId id="260" r:id="rId12"/>
    <p:sldId id="317" r:id="rId13"/>
    <p:sldId id="263" r:id="rId14"/>
    <p:sldId id="318" r:id="rId15"/>
    <p:sldId id="388" r:id="rId16"/>
    <p:sldId id="441" r:id="rId17"/>
    <p:sldId id="344" r:id="rId18"/>
    <p:sldId id="345" r:id="rId19"/>
    <p:sldId id="275" r:id="rId20"/>
    <p:sldId id="265" r:id="rId21"/>
    <p:sldId id="271" r:id="rId22"/>
    <p:sldId id="287" r:id="rId23"/>
    <p:sldId id="289" r:id="rId24"/>
    <p:sldId id="384" r:id="rId25"/>
    <p:sldId id="426" r:id="rId26"/>
    <p:sldId id="329" r:id="rId27"/>
    <p:sldId id="278" r:id="rId28"/>
    <p:sldId id="320" r:id="rId29"/>
    <p:sldId id="321" r:id="rId30"/>
    <p:sldId id="279" r:id="rId31"/>
    <p:sldId id="315" r:id="rId32"/>
    <p:sldId id="316" r:id="rId33"/>
    <p:sldId id="280" r:id="rId34"/>
    <p:sldId id="282" r:id="rId35"/>
    <p:sldId id="283" r:id="rId36"/>
    <p:sldId id="284" r:id="rId37"/>
    <p:sldId id="285" r:id="rId38"/>
    <p:sldId id="286" r:id="rId39"/>
    <p:sldId id="371" r:id="rId40"/>
    <p:sldId id="372" r:id="rId41"/>
    <p:sldId id="424" r:id="rId42"/>
    <p:sldId id="423" r:id="rId43"/>
    <p:sldId id="436" r:id="rId44"/>
    <p:sldId id="438" r:id="rId45"/>
    <p:sldId id="429" r:id="rId46"/>
    <p:sldId id="431" r:id="rId47"/>
    <p:sldId id="432" r:id="rId48"/>
    <p:sldId id="266" r:id="rId49"/>
    <p:sldId id="290" r:id="rId50"/>
    <p:sldId id="435" r:id="rId51"/>
    <p:sldId id="307" r:id="rId52"/>
    <p:sldId id="337" r:id="rId53"/>
    <p:sldId id="305" r:id="rId54"/>
    <p:sldId id="306" r:id="rId55"/>
    <p:sldId id="308" r:id="rId56"/>
    <p:sldId id="342" r:id="rId57"/>
    <p:sldId id="343" r:id="rId58"/>
    <p:sldId id="310" r:id="rId59"/>
    <p:sldId id="340" r:id="rId60"/>
    <p:sldId id="346" r:id="rId61"/>
    <p:sldId id="420" r:id="rId62"/>
    <p:sldId id="422" r:id="rId63"/>
    <p:sldId id="433" r:id="rId64"/>
    <p:sldId id="434" r:id="rId65"/>
    <p:sldId id="421" r:id="rId66"/>
    <p:sldId id="311" r:id="rId67"/>
    <p:sldId id="269" r:id="rId6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0" autoAdjust="0"/>
    <p:restoredTop sz="74427" autoAdjust="0"/>
  </p:normalViewPr>
  <p:slideViewPr>
    <p:cSldViewPr>
      <p:cViewPr>
        <p:scale>
          <a:sx n="75" d="100"/>
          <a:sy n="75" d="100"/>
        </p:scale>
        <p:origin x="-74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38"/>
    </p:cViewPr>
  </p:sorterViewPr>
  <p:notesViewPr>
    <p:cSldViewPr>
      <p:cViewPr varScale="1">
        <p:scale>
          <a:sx n="83" d="100"/>
          <a:sy n="83" d="100"/>
        </p:scale>
        <p:origin x="-2028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7A4397-8D7B-4143-B961-9C3AE8248DB0}" type="datetimeFigureOut">
              <a:rPr lang="pl-PL"/>
              <a:pPr>
                <a:defRPr/>
              </a:pPr>
              <a:t>2011-02-27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F3AF65-CE4C-4EC3-A512-2AC67E9D88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131A68-A829-43F2-8E3B-CB70AB2FB014}" type="datetimeFigureOut">
              <a:rPr lang="pl-PL"/>
              <a:pPr>
                <a:defRPr/>
              </a:pPr>
              <a:t>2011-02-27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B5FF27-CE20-4565-B2E8-B676AA9634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095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7B6C1-EDCE-4574-A5C1-73C5C509FBA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57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54806-C747-4EC1-95B4-62DA12B47DD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D58BA-2082-4B23-9942-5598C8CF9A6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77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748DC-9849-4310-B44C-AF4E9173A554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98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22550-8A89-4BCC-9535-A06D16530AE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98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2A307-1CB8-472D-A43C-C9C1F7DE856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208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9E23B1-5877-4CB1-AA44-10F8B2B3F060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218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4D8B5-4391-41C2-BBDF-9B7A7EFCAAC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E2B33-2CA8-4D32-9085-E6F6DF7873A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259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EDDBA5-1F97-4741-B867-B674CFC829E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269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A713C-A4AC-47A1-9C5F-1ECE8C7CE01C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688EE5-72B4-4EA6-9671-A29D1F5377DC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i="1" dirty="0" smtClean="0"/>
          </a:p>
        </p:txBody>
      </p:sp>
      <p:sp>
        <p:nvSpPr>
          <p:cNvPr id="1290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8D27C-237A-4311-BA10-434A2B8A9D3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300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76BC50-FF91-48AD-B392-DA1A5D30CE3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B89C5-B8DB-4805-B87C-04D19C7135A6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85E65-1710-4555-AA3A-6B6EACB996A2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33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AB76F-23D1-4B3B-A59B-BF354F26EB7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341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2A70ED-CFF2-4EED-B051-2A3F99CB736C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35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67747E-A749-4C2C-A233-08C680B8CAC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36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89B155-1FDB-4E1D-B29E-2FA9B03686A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37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18481-8F02-403A-A6D6-A2276D4B5E40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38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698F4-F79C-4315-A06D-C73664FD3CD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7069F-97D8-48D5-8E5E-DC92A889CB17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74562-90F6-4DA5-8EE2-3501DD6B9D9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40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531D3E-D79F-4797-A91B-3DC08328814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l-P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41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F7216D-7703-48A5-9DA0-7D34360860E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l-P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42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95D89-C89B-47B0-9503-8AC397289DDC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l-P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43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E347F-3AAF-4C26-B905-8198FEC8287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pl-P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44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AABF1-291D-4B9A-9B5F-BA26EDAF209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pl-P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45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99CD8-9C39-4F35-B81A-BEBC8DC1406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pl-P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49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38F8AF-4E84-4B5F-A67C-816210A4F07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pl-P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671FC-6673-471B-B3E6-A87AD3FB2F29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C56B09-4FDF-4FA3-9B45-05AF20E02EB3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33480-8E46-4C08-BD9C-686A023EA647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F14103-EBA0-4158-A32B-235EC834592C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EBABB-5A81-4C9F-8FBA-4A7F13374D63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3F772-8C89-48EC-A153-3F2DC2F2D300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228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0FB7F-EF70-49A7-BE9A-825E7D26EA1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pl-P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239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86717E-A07B-4473-9BD3-0F29B0106900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pl-P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50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7A199-ACC6-49E9-8055-C35328C3ABD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pl-PL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51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DB891-02E8-4F1E-B999-9A40C1496FC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pl-PL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51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81C4F-0028-44F5-A9F9-5338C37746A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pl-PL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66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89AFB-54FC-4CEF-9ED9-4E2B52C7CF84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pl-PL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67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F4AB5-CDAA-48A0-85F7-81C9B7180B8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16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C7587A-4868-43DA-920B-FB6C89AB6AD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68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2451C-7B16-4CB6-AC0F-048D3000C211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pl-PL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69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21FF2-4F1D-4B6B-B533-1712FA2BC674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pl-PL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71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EFD75-3EC2-4266-93A9-6439F66348F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pl-PL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72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AC4F5E-7EDA-4FE9-8444-67D70B0CE34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pl-PL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2EDDA3-5100-4A93-925A-638F8E89D620}" type="slidenum">
              <a:rPr lang="pl-PL" smtClean="0"/>
              <a:pPr>
                <a:defRPr/>
              </a:pPr>
              <a:t>57</a:t>
            </a:fld>
            <a:endParaRPr lang="pl-P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pl-PL" dirty="0" smtClean="0"/>
          </a:p>
        </p:txBody>
      </p:sp>
      <p:sp>
        <p:nvSpPr>
          <p:cNvPr id="173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A3CCD-AFA0-465E-B59A-BCDB723CFDE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pl-PL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74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707D2-FEB9-4A76-9D3E-5637D637F66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pl-PL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75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72578-0764-4E61-91EE-DBD3638EF21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pl-PL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5FF27-CE20-4565-B2E8-B676AA963497}" type="slidenum">
              <a:rPr lang="pl-PL" smtClean="0"/>
              <a:pPr>
                <a:defRPr/>
              </a:pPr>
              <a:t>61</a:t>
            </a:fld>
            <a:endParaRPr lang="pl-P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198A84-3859-460A-98C3-2CE484CEEC13}" type="slidenum">
              <a:rPr lang="pl-PL" smtClean="0"/>
              <a:pPr>
                <a:defRPr/>
              </a:pPr>
              <a:t>62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962F63-1DC1-4091-A484-D2A19BEB195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58E13-23F3-46A2-9A19-9763214CEFC7}" type="slidenum">
              <a:rPr lang="pl-PL" smtClean="0"/>
              <a:pPr>
                <a:defRPr/>
              </a:pPr>
              <a:t>63</a:t>
            </a:fld>
            <a:endParaRPr lang="pl-PL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A54CA2-6B8B-4E74-A471-10A89F6B9A1A}" type="slidenum">
              <a:rPr lang="pl-PL" smtClean="0"/>
              <a:pPr>
                <a:defRPr/>
              </a:pPr>
              <a:t>65</a:t>
            </a:fld>
            <a:endParaRPr lang="pl-PL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77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9C16AA-8CC2-4A6C-99CA-92E5AFD9316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pl-PL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781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076E53-24D7-45FC-8475-CE00A431CCC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5FF27-CE20-4565-B2E8-B676AA963497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36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D3C31-02C0-434A-96F5-D6D98849AAE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46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E71806-B3F7-44E3-8398-59C2590077F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0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55097FF-B6E9-4263-BD7A-830A9DF3E436}" type="datetime11">
              <a:rPr lang="pl-PL"/>
              <a:pPr>
                <a:defRPr/>
              </a:pPr>
              <a:t>22:08:18</a:t>
            </a:fld>
            <a:endParaRPr lang="pl-PL"/>
          </a:p>
        </p:txBody>
      </p:sp>
      <p:sp>
        <p:nvSpPr>
          <p:cNvPr id="11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6C9F8-BB56-4C45-AA97-0400A4E86C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B77A-DEA5-4628-ACA1-0B926E39DB49}" type="datetime11">
              <a:rPr lang="pl-PL"/>
              <a:pPr>
                <a:defRPr/>
              </a:pPr>
              <a:t>22:08:18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D0208-99A2-4CBA-9CE8-6B4FE2EC42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Łącznik prosty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Trójkąt równoramienny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Łącznik prosty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6CD6-2BC2-469B-8803-0AB1AB3FD2D9}" type="datetime11">
              <a:rPr lang="pl-PL"/>
              <a:pPr>
                <a:defRPr/>
              </a:pPr>
              <a:t>22:08:18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008C-3E1B-4FB1-86E3-A505990D48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0B91-F4EC-4695-ABB6-FFF635A04379}" type="datetime11">
              <a:rPr lang="pl-PL"/>
              <a:pPr>
                <a:defRPr/>
              </a:pPr>
              <a:t>22:08:18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2368-D150-4E89-9843-B9F6BCEFD9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9E2B0-E4F3-4CC7-97D3-C22346AF2E4B}" type="datetime11">
              <a:rPr lang="pl-PL"/>
              <a:pPr>
                <a:defRPr/>
              </a:pPr>
              <a:t>22:08:18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63BD2-FC69-4F49-BCDC-7575DDD493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C67C-346F-4DC8-A09F-F261A85B03CF}" type="datetime11">
              <a:rPr lang="pl-PL"/>
              <a:pPr>
                <a:defRPr/>
              </a:pPr>
              <a:t>22:08:18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572D-B6BB-4259-8055-D96AED19A8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54A4-E162-4B45-8AAD-C40CA38D8E76}" type="datetime11">
              <a:rPr lang="pl-PL"/>
              <a:pPr>
                <a:defRPr/>
              </a:pPr>
              <a:t>22:08:18</a:t>
            </a:fld>
            <a:endParaRPr lang="pl-PL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EFAA-DE6E-4E75-B562-9BE64DFA32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ójkąt równoramienny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594AA-4321-489A-B772-CC9E0AF3EF30}" type="datetime11">
              <a:rPr lang="pl-PL"/>
              <a:pPr>
                <a:defRPr/>
              </a:pPr>
              <a:t>22:08:18</a:t>
            </a:fld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A240-8E67-4A31-8A27-CFF6786A76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Łącznik prosty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Trójkąt równoramienny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37E4F-C578-4BCF-947E-9E791B4196B3}" type="datetime11">
              <a:rPr lang="pl-PL"/>
              <a:pPr>
                <a:defRPr/>
              </a:pPr>
              <a:t>22:08:18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5533-5D29-447A-A7B9-5B96EEA193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Łącznik prosty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Trójkąt równoramienny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2928C-9CDE-4EA9-918E-48E8B8101544}" type="datetime11">
              <a:rPr lang="pl-PL"/>
              <a:pPr>
                <a:defRPr/>
              </a:pPr>
              <a:t>22:08:18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C85F-7A3D-49B2-AA90-DAD2393687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5697-A91C-4484-B3BF-717AFFE8B75E}" type="datetime11">
              <a:rPr lang="pl-PL"/>
              <a:pPr>
                <a:defRPr/>
              </a:pPr>
              <a:t>22:08:18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57B74-363D-48EB-8B86-1EA09705F2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17272-39C3-4E08-9200-3EC2ED9B9DF5}" type="datetime11">
              <a:rPr lang="pl-PL"/>
              <a:pPr>
                <a:defRPr/>
              </a:pPr>
              <a:t>22:08:18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DA0A76-D45C-4BDE-9D38-31005B3EA3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59" r:id="rId2"/>
    <p:sldLayoutId id="2147484464" r:id="rId3"/>
    <p:sldLayoutId id="2147484460" r:id="rId4"/>
    <p:sldLayoutId id="2147484461" r:id="rId5"/>
    <p:sldLayoutId id="2147484465" r:id="rId6"/>
    <p:sldLayoutId id="2147484466" r:id="rId7"/>
    <p:sldLayoutId id="2147484467" r:id="rId8"/>
    <p:sldLayoutId id="2147484468" r:id="rId9"/>
    <p:sldLayoutId id="2147484462" r:id="rId10"/>
    <p:sldLayoutId id="214748446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user\Pulpit\prezentacja\square.wm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user\Pulpit\prezentacja\jet_0001.wmv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ktorat\www.digihive.pl\snowflake.wmv" TargetMode="Externa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ktorat\www.digihive.pl\structures.wmv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ktorat\www.digihive.pl\ecal.wmv" TargetMode="External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ktorat\www.digihive.pl\acal_0001.wmv" TargetMode="External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Pulpit\prezentacja\ecal_0001.wmv" TargetMode="External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23850" y="981075"/>
            <a:ext cx="8820150" cy="547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219" name="Tytuł 4"/>
          <p:cNvSpPr>
            <a:spLocks noGrp="1"/>
          </p:cNvSpPr>
          <p:nvPr>
            <p:ph type="ctrTitle"/>
          </p:nvPr>
        </p:nvSpPr>
        <p:spPr>
          <a:xfrm>
            <a:off x="827088" y="3284538"/>
            <a:ext cx="7561262" cy="1223962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l-PL" smtClean="0"/>
              <a:t>Modelowanie procesów samoorganizacji metodą cząstek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827088" y="4652963"/>
            <a:ext cx="7561262" cy="1109662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/>
              <a:t>Autor: mgr inż. Rafał Sienkiewicz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/>
              <a:t>Promotor: dr hab. inż. Wojciech </a:t>
            </a:r>
            <a:r>
              <a:rPr lang="pl-PL" dirty="0" err="1" smtClean="0"/>
              <a:t>Jędruch</a:t>
            </a:r>
            <a:r>
              <a:rPr lang="pl-PL" dirty="0" smtClean="0"/>
              <a:t>, prof. PG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/>
              <a:t>Recenzenci: prof. dr hab. inż. Witold </a:t>
            </a:r>
            <a:r>
              <a:rPr lang="pl-PL" dirty="0" err="1" smtClean="0"/>
              <a:t>Dzwinel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prof. dr hab. inż. Zdzisław Kowalczuk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dirty="0"/>
          </a:p>
        </p:txBody>
      </p:sp>
      <p:sp>
        <p:nvSpPr>
          <p:cNvPr id="922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A817B-1A54-4603-907F-3CE1A6E9EFE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  <p:sp>
        <p:nvSpPr>
          <p:cNvPr id="7" name="Prostokąt 6"/>
          <p:cNvSpPr/>
          <p:nvPr/>
        </p:nvSpPr>
        <p:spPr>
          <a:xfrm>
            <a:off x="827088" y="4652963"/>
            <a:ext cx="288925" cy="11160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7088" y="3284538"/>
            <a:ext cx="288925" cy="1223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Fizyka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dirty="0"/>
          </a:p>
        </p:txBody>
      </p:sp>
      <p:sp>
        <p:nvSpPr>
          <p:cNvPr id="26628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68583-2E92-414E-B3AD-F1FB9A47B9F1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Fizyka- cząsteczki</a:t>
            </a:r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3FC122-3B17-48F5-9A5D-57D7B6AD65D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  <p:sp>
        <p:nvSpPr>
          <p:cNvPr id="2355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l-PL" smtClean="0"/>
              <a:t>256 różnych typów cząsteczek. Z każdym typem związany jest zestaw właściwości chemicznych (np. masa)</a:t>
            </a:r>
          </a:p>
          <a:p>
            <a:pPr eaLnBrk="1" hangingPunct="1"/>
            <a:r>
              <a:rPr lang="pl-PL" smtClean="0"/>
              <a:t>Ruch i zderzenia zgodne z uproszczoną mechaniką Newtonowską (zasada zachowania energii i pędu)</a:t>
            </a:r>
          </a:p>
          <a:p>
            <a:pPr eaLnBrk="1" hangingPunct="1">
              <a:buFont typeface="Wingdings 3" pitchFamily="18" charset="2"/>
              <a:buNone/>
            </a:pPr>
            <a:endParaRPr lang="pl-PL" smtClean="0"/>
          </a:p>
        </p:txBody>
      </p:sp>
      <p:pic>
        <p:nvPicPr>
          <p:cNvPr id="23557" name="Obraz 6" descr="uc_example1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072063"/>
            <a:ext cx="25558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Zderzenia</a:t>
            </a:r>
          </a:p>
        </p:txBody>
      </p:sp>
      <p:sp>
        <p:nvSpPr>
          <p:cNvPr id="2867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2688BC-F0F9-4B5B-A530-51B16E34E0C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smtClean="0"/>
          </a:p>
        </p:txBody>
      </p:sp>
      <p:pic>
        <p:nvPicPr>
          <p:cNvPr id="24580" name="Symbol zastępczy zawartości 4" descr="collission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2700" y="1219200"/>
            <a:ext cx="6578600" cy="4937125"/>
          </a:xfrm>
        </p:spPr>
      </p:pic>
      <p:sp>
        <p:nvSpPr>
          <p:cNvPr id="10" name="Strzałka w dół 9"/>
          <p:cNvSpPr/>
          <p:nvPr/>
        </p:nvSpPr>
        <p:spPr>
          <a:xfrm rot="-2700000">
            <a:off x="2060575" y="1743075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Zderzenia</a:t>
            </a:r>
          </a:p>
        </p:txBody>
      </p:sp>
      <p:sp>
        <p:nvSpPr>
          <p:cNvPr id="2969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546C0-3E86-4F54-87CA-112C36D39A5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 smtClean="0"/>
          </a:p>
        </p:txBody>
      </p:sp>
      <p:pic>
        <p:nvPicPr>
          <p:cNvPr id="7" name="square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Fizyka – kompleksy cząsteczek</a:t>
            </a:r>
          </a:p>
        </p:txBody>
      </p:sp>
      <p:sp>
        <p:nvSpPr>
          <p:cNvPr id="3072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3C197-02CE-4304-9761-2F3140D8FFA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smtClean="0"/>
          </a:p>
        </p:txBody>
      </p:sp>
      <p:sp>
        <p:nvSpPr>
          <p:cNvPr id="2662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63" y="1357313"/>
            <a:ext cx="7467600" cy="2216150"/>
          </a:xfrm>
        </p:spPr>
        <p:txBody>
          <a:bodyPr/>
          <a:lstStyle/>
          <a:p>
            <a:pPr eaLnBrk="1" hangingPunct="1"/>
            <a:r>
              <a:rPr lang="pl-PL" smtClean="0"/>
              <a:t>Kompleksy cząsteczek są tworzone przez co najmniej 2 cząsteczki</a:t>
            </a:r>
          </a:p>
          <a:p>
            <a:pPr eaLnBrk="1" hangingPunct="1"/>
            <a:r>
              <a:rPr lang="pl-PL" smtClean="0"/>
              <a:t>Cząsteczki mogą tworzyć między sobą wiązania poziome (6 kierunków) oraz pionowe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Fizyka – kompleksy cząsteczek</a:t>
            </a:r>
          </a:p>
        </p:txBody>
      </p:sp>
      <p:sp>
        <p:nvSpPr>
          <p:cNvPr id="3277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4EF5D-8527-4B5F-A57C-FD30F44D9E6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 smtClean="0"/>
          </a:p>
        </p:txBody>
      </p:sp>
      <p:sp>
        <p:nvSpPr>
          <p:cNvPr id="27652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63" y="1357313"/>
            <a:ext cx="7467600" cy="2216150"/>
          </a:xfrm>
        </p:spPr>
        <p:txBody>
          <a:bodyPr/>
          <a:lstStyle/>
          <a:p>
            <a:pPr eaLnBrk="1" hangingPunct="1"/>
            <a:r>
              <a:rPr lang="pl-PL" smtClean="0"/>
              <a:t>Kompleksy cząsteczek są tworzone przez co najmniej 2 cząsteczki</a:t>
            </a:r>
          </a:p>
          <a:p>
            <a:pPr eaLnBrk="1" hangingPunct="1"/>
            <a:r>
              <a:rPr lang="pl-PL" smtClean="0"/>
              <a:t>Cząsteczki mogą tworzyć między sobą wiązania poziome (6 kierunków) oraz pionowe</a:t>
            </a:r>
          </a:p>
          <a:p>
            <a:pPr eaLnBrk="1" hangingPunct="1"/>
            <a:endParaRPr lang="pl-PL" smtClean="0"/>
          </a:p>
        </p:txBody>
      </p:sp>
      <p:pic>
        <p:nvPicPr>
          <p:cNvPr id="27653" name="Obraz 61" descr="stack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429000"/>
            <a:ext cx="3076575" cy="233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Fizyka – kompleksy cząsteczek</a:t>
            </a:r>
          </a:p>
        </p:txBody>
      </p:sp>
      <p:sp>
        <p:nvSpPr>
          <p:cNvPr id="3277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6600A-3301-419B-B1A6-1269C69B26E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 smtClean="0"/>
          </a:p>
        </p:txBody>
      </p:sp>
      <p:sp>
        <p:nvSpPr>
          <p:cNvPr id="2867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63" y="1357313"/>
            <a:ext cx="7467600" cy="2216150"/>
          </a:xfrm>
        </p:spPr>
        <p:txBody>
          <a:bodyPr/>
          <a:lstStyle/>
          <a:p>
            <a:pPr eaLnBrk="1" hangingPunct="1"/>
            <a:r>
              <a:rPr lang="pl-PL" smtClean="0"/>
              <a:t>Kompleksy cząsteczek są tworzone przez co najmniej 2 cząsteczki</a:t>
            </a:r>
          </a:p>
          <a:p>
            <a:pPr eaLnBrk="1" hangingPunct="1"/>
            <a:r>
              <a:rPr lang="pl-PL" smtClean="0"/>
              <a:t>Cząsteczki mogą tworzyć między sobą wiązania poziome (6 kierunków) oraz pionowe</a:t>
            </a:r>
          </a:p>
          <a:p>
            <a:pPr eaLnBrk="1" hangingPunct="1"/>
            <a:endParaRPr lang="pl-PL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716016" y="3212976"/>
            <a:ext cx="3455987" cy="3143250"/>
            <a:chOff x="405" y="2115"/>
            <a:chExt cx="2177" cy="1980"/>
          </a:xfrm>
          <a:solidFill>
            <a:schemeClr val="bg1"/>
          </a:solidFill>
        </p:grpSpPr>
        <p:sp>
          <p:nvSpPr>
            <p:cNvPr id="7" name="AutoShape 3"/>
            <p:cNvSpPr>
              <a:spLocks noChangeAspect="1" noTextEdit="1"/>
            </p:cNvSpPr>
            <p:nvPr/>
          </p:nvSpPr>
          <p:spPr bwMode="auto">
            <a:xfrm>
              <a:off x="405" y="2115"/>
              <a:ext cx="2177" cy="198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05" y="2115"/>
              <a:ext cx="2175" cy="1977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091" y="2709"/>
              <a:ext cx="461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58" y="99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58" y="298"/>
                </a:cxn>
                <a:cxn ang="0">
                  <a:pos x="115" y="397"/>
                </a:cxn>
                <a:cxn ang="0">
                  <a:pos x="116" y="398"/>
                </a:cxn>
                <a:cxn ang="0">
                  <a:pos x="345" y="398"/>
                </a:cxn>
                <a:cxn ang="0">
                  <a:pos x="346" y="397"/>
                </a:cxn>
                <a:cxn ang="0">
                  <a:pos x="403" y="298"/>
                </a:cxn>
                <a:cxn ang="0">
                  <a:pos x="460" y="200"/>
                </a:cxn>
                <a:cxn ang="0">
                  <a:pos x="461" y="199"/>
                </a:cxn>
                <a:cxn ang="0">
                  <a:pos x="460" y="198"/>
                </a:cxn>
                <a:cxn ang="0">
                  <a:pos x="403" y="99"/>
                </a:cxn>
                <a:cxn ang="0">
                  <a:pos x="346" y="0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116" y="0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3" y="2"/>
                </a:cxn>
                <a:cxn ang="0">
                  <a:pos x="400" y="101"/>
                </a:cxn>
                <a:cxn ang="0">
                  <a:pos x="457" y="200"/>
                </a:cxn>
                <a:cxn ang="0">
                  <a:pos x="459" y="199"/>
                </a:cxn>
                <a:cxn ang="0">
                  <a:pos x="457" y="198"/>
                </a:cxn>
                <a:cxn ang="0">
                  <a:pos x="400" y="296"/>
                </a:cxn>
                <a:cxn ang="0">
                  <a:pos x="343" y="395"/>
                </a:cxn>
                <a:cxn ang="0">
                  <a:pos x="345" y="396"/>
                </a:cxn>
                <a:cxn ang="0">
                  <a:pos x="345" y="394"/>
                </a:cxn>
                <a:cxn ang="0">
                  <a:pos x="116" y="394"/>
                </a:cxn>
                <a:cxn ang="0">
                  <a:pos x="116" y="396"/>
                </a:cxn>
                <a:cxn ang="0">
                  <a:pos x="118" y="395"/>
                </a:cxn>
                <a:cxn ang="0">
                  <a:pos x="60" y="296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1"/>
                </a:cxn>
                <a:cxn ang="0">
                  <a:pos x="118" y="2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5" y="3"/>
                </a:cxn>
              </a:cxnLst>
              <a:rect l="0" t="0" r="r" b="b"/>
              <a:pathLst>
                <a:path w="461" h="398">
                  <a:moveTo>
                    <a:pt x="116" y="0"/>
                  </a:moveTo>
                  <a:lnTo>
                    <a:pt x="116" y="0"/>
                  </a:lnTo>
                  <a:lnTo>
                    <a:pt x="115" y="0"/>
                  </a:lnTo>
                  <a:lnTo>
                    <a:pt x="58" y="99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58" y="298"/>
                  </a:lnTo>
                  <a:lnTo>
                    <a:pt x="115" y="397"/>
                  </a:lnTo>
                  <a:lnTo>
                    <a:pt x="116" y="398"/>
                  </a:lnTo>
                  <a:lnTo>
                    <a:pt x="345" y="398"/>
                  </a:lnTo>
                  <a:lnTo>
                    <a:pt x="346" y="397"/>
                  </a:lnTo>
                  <a:lnTo>
                    <a:pt x="403" y="298"/>
                  </a:lnTo>
                  <a:lnTo>
                    <a:pt x="460" y="200"/>
                  </a:lnTo>
                  <a:lnTo>
                    <a:pt x="461" y="199"/>
                  </a:lnTo>
                  <a:lnTo>
                    <a:pt x="460" y="198"/>
                  </a:lnTo>
                  <a:lnTo>
                    <a:pt x="403" y="99"/>
                  </a:lnTo>
                  <a:lnTo>
                    <a:pt x="346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116" y="0"/>
                  </a:lnTo>
                  <a:close/>
                  <a:moveTo>
                    <a:pt x="345" y="3"/>
                  </a:moveTo>
                  <a:lnTo>
                    <a:pt x="345" y="1"/>
                  </a:lnTo>
                  <a:lnTo>
                    <a:pt x="343" y="2"/>
                  </a:lnTo>
                  <a:lnTo>
                    <a:pt x="400" y="101"/>
                  </a:lnTo>
                  <a:lnTo>
                    <a:pt x="457" y="200"/>
                  </a:lnTo>
                  <a:lnTo>
                    <a:pt x="459" y="199"/>
                  </a:lnTo>
                  <a:lnTo>
                    <a:pt x="457" y="198"/>
                  </a:lnTo>
                  <a:lnTo>
                    <a:pt x="400" y="296"/>
                  </a:lnTo>
                  <a:lnTo>
                    <a:pt x="343" y="395"/>
                  </a:lnTo>
                  <a:lnTo>
                    <a:pt x="345" y="396"/>
                  </a:lnTo>
                  <a:lnTo>
                    <a:pt x="345" y="394"/>
                  </a:lnTo>
                  <a:lnTo>
                    <a:pt x="116" y="394"/>
                  </a:lnTo>
                  <a:lnTo>
                    <a:pt x="116" y="396"/>
                  </a:lnTo>
                  <a:lnTo>
                    <a:pt x="118" y="395"/>
                  </a:lnTo>
                  <a:lnTo>
                    <a:pt x="60" y="296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1"/>
                  </a:lnTo>
                  <a:lnTo>
                    <a:pt x="118" y="2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5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434" y="3301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4" y="1"/>
                </a:cxn>
                <a:cxn ang="0">
                  <a:pos x="57" y="100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4" y="397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7"/>
                </a:cxn>
                <a:cxn ang="0">
                  <a:pos x="402" y="299"/>
                </a:cxn>
                <a:cxn ang="0">
                  <a:pos x="459" y="200"/>
                </a:cxn>
                <a:cxn ang="0">
                  <a:pos x="460" y="198"/>
                </a:cxn>
                <a:cxn ang="0">
                  <a:pos x="459" y="198"/>
                </a:cxn>
                <a:cxn ang="0">
                  <a:pos x="402" y="100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399" y="102"/>
                </a:cxn>
                <a:cxn ang="0">
                  <a:pos x="457" y="200"/>
                </a:cxn>
                <a:cxn ang="0">
                  <a:pos x="458" y="198"/>
                </a:cxn>
                <a:cxn ang="0">
                  <a:pos x="457" y="198"/>
                </a:cxn>
                <a:cxn ang="0">
                  <a:pos x="399" y="297"/>
                </a:cxn>
                <a:cxn ang="0">
                  <a:pos x="343" y="395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5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8"/>
                </a:cxn>
                <a:cxn ang="0">
                  <a:pos x="3" y="200"/>
                </a:cxn>
                <a:cxn ang="0">
                  <a:pos x="60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4" y="1"/>
                  </a:lnTo>
                  <a:lnTo>
                    <a:pt x="57" y="10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4" y="397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7"/>
                  </a:lnTo>
                  <a:lnTo>
                    <a:pt x="402" y="299"/>
                  </a:lnTo>
                  <a:lnTo>
                    <a:pt x="459" y="200"/>
                  </a:lnTo>
                  <a:lnTo>
                    <a:pt x="460" y="198"/>
                  </a:lnTo>
                  <a:lnTo>
                    <a:pt x="459" y="198"/>
                  </a:lnTo>
                  <a:lnTo>
                    <a:pt x="402" y="100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399" y="102"/>
                  </a:lnTo>
                  <a:lnTo>
                    <a:pt x="457" y="200"/>
                  </a:lnTo>
                  <a:lnTo>
                    <a:pt x="458" y="198"/>
                  </a:lnTo>
                  <a:lnTo>
                    <a:pt x="457" y="198"/>
                  </a:lnTo>
                  <a:lnTo>
                    <a:pt x="399" y="297"/>
                  </a:lnTo>
                  <a:lnTo>
                    <a:pt x="343" y="395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5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8"/>
                  </a:lnTo>
                  <a:lnTo>
                    <a:pt x="3" y="200"/>
                  </a:lnTo>
                  <a:lnTo>
                    <a:pt x="60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434" y="2906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4" y="1"/>
                </a:cxn>
                <a:cxn ang="0">
                  <a:pos x="57" y="99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4" y="398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8"/>
                </a:cxn>
                <a:cxn ang="0">
                  <a:pos x="402" y="299"/>
                </a:cxn>
                <a:cxn ang="0">
                  <a:pos x="459" y="200"/>
                </a:cxn>
                <a:cxn ang="0">
                  <a:pos x="460" y="199"/>
                </a:cxn>
                <a:cxn ang="0">
                  <a:pos x="459" y="198"/>
                </a:cxn>
                <a:cxn ang="0">
                  <a:pos x="402" y="99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4"/>
                </a:cxn>
                <a:cxn ang="0">
                  <a:pos x="344" y="2"/>
                </a:cxn>
                <a:cxn ang="0">
                  <a:pos x="343" y="3"/>
                </a:cxn>
                <a:cxn ang="0">
                  <a:pos x="399" y="101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399" y="297"/>
                </a:cxn>
                <a:cxn ang="0">
                  <a:pos x="343" y="396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6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1"/>
                </a:cxn>
                <a:cxn ang="0">
                  <a:pos x="117" y="3"/>
                </a:cxn>
                <a:cxn ang="0">
                  <a:pos x="116" y="2"/>
                </a:cxn>
                <a:cxn ang="0">
                  <a:pos x="116" y="4"/>
                </a:cxn>
                <a:cxn ang="0">
                  <a:pos x="344" y="4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4" y="1"/>
                  </a:lnTo>
                  <a:lnTo>
                    <a:pt x="57" y="99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4" y="398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8"/>
                  </a:lnTo>
                  <a:lnTo>
                    <a:pt x="402" y="299"/>
                  </a:lnTo>
                  <a:lnTo>
                    <a:pt x="459" y="200"/>
                  </a:lnTo>
                  <a:lnTo>
                    <a:pt x="460" y="199"/>
                  </a:lnTo>
                  <a:lnTo>
                    <a:pt x="459" y="198"/>
                  </a:lnTo>
                  <a:lnTo>
                    <a:pt x="402" y="99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4"/>
                  </a:moveTo>
                  <a:lnTo>
                    <a:pt x="344" y="2"/>
                  </a:lnTo>
                  <a:lnTo>
                    <a:pt x="343" y="3"/>
                  </a:lnTo>
                  <a:lnTo>
                    <a:pt x="399" y="101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399" y="297"/>
                  </a:lnTo>
                  <a:lnTo>
                    <a:pt x="343" y="396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6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1"/>
                  </a:lnTo>
                  <a:lnTo>
                    <a:pt x="117" y="3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344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749" y="3696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57" y="99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7" y="298"/>
                </a:cxn>
                <a:cxn ang="0">
                  <a:pos x="115" y="397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7"/>
                </a:cxn>
                <a:cxn ang="0">
                  <a:pos x="402" y="298"/>
                </a:cxn>
                <a:cxn ang="0">
                  <a:pos x="460" y="200"/>
                </a:cxn>
                <a:cxn ang="0">
                  <a:pos x="460" y="199"/>
                </a:cxn>
                <a:cxn ang="0">
                  <a:pos x="460" y="198"/>
                </a:cxn>
                <a:cxn ang="0">
                  <a:pos x="402" y="99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2"/>
                </a:cxn>
                <a:cxn ang="0">
                  <a:pos x="400" y="101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400" y="296"/>
                </a:cxn>
                <a:cxn ang="0">
                  <a:pos x="343" y="395"/>
                </a:cxn>
                <a:cxn ang="0">
                  <a:pos x="344" y="396"/>
                </a:cxn>
                <a:cxn ang="0">
                  <a:pos x="344" y="394"/>
                </a:cxn>
                <a:cxn ang="0">
                  <a:pos x="116" y="394"/>
                </a:cxn>
                <a:cxn ang="0">
                  <a:pos x="116" y="396"/>
                </a:cxn>
                <a:cxn ang="0">
                  <a:pos x="117" y="395"/>
                </a:cxn>
                <a:cxn ang="0">
                  <a:pos x="60" y="296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1"/>
                </a:cxn>
                <a:cxn ang="0">
                  <a:pos x="117" y="2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5" y="0"/>
                  </a:lnTo>
                  <a:lnTo>
                    <a:pt x="57" y="99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7" y="298"/>
                  </a:lnTo>
                  <a:lnTo>
                    <a:pt x="115" y="397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7"/>
                  </a:lnTo>
                  <a:lnTo>
                    <a:pt x="402" y="298"/>
                  </a:lnTo>
                  <a:lnTo>
                    <a:pt x="460" y="200"/>
                  </a:lnTo>
                  <a:lnTo>
                    <a:pt x="460" y="199"/>
                  </a:lnTo>
                  <a:lnTo>
                    <a:pt x="460" y="198"/>
                  </a:lnTo>
                  <a:lnTo>
                    <a:pt x="402" y="99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2"/>
                  </a:lnTo>
                  <a:lnTo>
                    <a:pt x="400" y="101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400" y="296"/>
                  </a:lnTo>
                  <a:lnTo>
                    <a:pt x="343" y="395"/>
                  </a:lnTo>
                  <a:lnTo>
                    <a:pt x="344" y="396"/>
                  </a:lnTo>
                  <a:lnTo>
                    <a:pt x="344" y="394"/>
                  </a:lnTo>
                  <a:lnTo>
                    <a:pt x="116" y="394"/>
                  </a:lnTo>
                  <a:lnTo>
                    <a:pt x="116" y="396"/>
                  </a:lnTo>
                  <a:lnTo>
                    <a:pt x="117" y="395"/>
                  </a:lnTo>
                  <a:lnTo>
                    <a:pt x="60" y="296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1"/>
                  </a:lnTo>
                  <a:lnTo>
                    <a:pt x="117" y="2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749" y="3301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1"/>
                </a:cxn>
                <a:cxn ang="0">
                  <a:pos x="57" y="100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5" y="397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7"/>
                </a:cxn>
                <a:cxn ang="0">
                  <a:pos x="402" y="299"/>
                </a:cxn>
                <a:cxn ang="0">
                  <a:pos x="460" y="200"/>
                </a:cxn>
                <a:cxn ang="0">
                  <a:pos x="460" y="198"/>
                </a:cxn>
                <a:cxn ang="0">
                  <a:pos x="460" y="198"/>
                </a:cxn>
                <a:cxn ang="0">
                  <a:pos x="402" y="100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7" y="200"/>
                </a:cxn>
                <a:cxn ang="0">
                  <a:pos x="458" y="198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5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5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8"/>
                </a:cxn>
                <a:cxn ang="0">
                  <a:pos x="3" y="200"/>
                </a:cxn>
                <a:cxn ang="0">
                  <a:pos x="60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5" y="1"/>
                  </a:lnTo>
                  <a:lnTo>
                    <a:pt x="57" y="10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5" y="397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7"/>
                  </a:lnTo>
                  <a:lnTo>
                    <a:pt x="402" y="299"/>
                  </a:lnTo>
                  <a:lnTo>
                    <a:pt x="460" y="200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02" y="100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7" y="200"/>
                  </a:lnTo>
                  <a:lnTo>
                    <a:pt x="458" y="198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5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5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8"/>
                  </a:lnTo>
                  <a:lnTo>
                    <a:pt x="3" y="200"/>
                  </a:lnTo>
                  <a:lnTo>
                    <a:pt x="60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776" y="2314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1"/>
                </a:cxn>
                <a:cxn ang="0">
                  <a:pos x="58" y="100"/>
                </a:cxn>
                <a:cxn ang="0">
                  <a:pos x="1" y="198"/>
                </a:cxn>
                <a:cxn ang="0">
                  <a:pos x="0" y="198"/>
                </a:cxn>
                <a:cxn ang="0">
                  <a:pos x="1" y="200"/>
                </a:cxn>
                <a:cxn ang="0">
                  <a:pos x="58" y="299"/>
                </a:cxn>
                <a:cxn ang="0">
                  <a:pos x="115" y="397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6" y="397"/>
                </a:cxn>
                <a:cxn ang="0">
                  <a:pos x="403" y="299"/>
                </a:cxn>
                <a:cxn ang="0">
                  <a:pos x="460" y="200"/>
                </a:cxn>
                <a:cxn ang="0">
                  <a:pos x="460" y="198"/>
                </a:cxn>
                <a:cxn ang="0">
                  <a:pos x="460" y="198"/>
                </a:cxn>
                <a:cxn ang="0">
                  <a:pos x="403" y="100"/>
                </a:cxn>
                <a:cxn ang="0">
                  <a:pos x="346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7" y="200"/>
                </a:cxn>
                <a:cxn ang="0">
                  <a:pos x="458" y="198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5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5"/>
                </a:cxn>
                <a:cxn ang="0">
                  <a:pos x="61" y="297"/>
                </a:cxn>
                <a:cxn ang="0">
                  <a:pos x="3" y="198"/>
                </a:cxn>
                <a:cxn ang="0">
                  <a:pos x="2" y="198"/>
                </a:cxn>
                <a:cxn ang="0">
                  <a:pos x="3" y="200"/>
                </a:cxn>
                <a:cxn ang="0">
                  <a:pos x="61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5" y="1"/>
                  </a:lnTo>
                  <a:lnTo>
                    <a:pt x="58" y="100"/>
                  </a:lnTo>
                  <a:lnTo>
                    <a:pt x="1" y="198"/>
                  </a:lnTo>
                  <a:lnTo>
                    <a:pt x="0" y="198"/>
                  </a:lnTo>
                  <a:lnTo>
                    <a:pt x="1" y="200"/>
                  </a:lnTo>
                  <a:lnTo>
                    <a:pt x="58" y="299"/>
                  </a:lnTo>
                  <a:lnTo>
                    <a:pt x="115" y="397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6" y="397"/>
                  </a:lnTo>
                  <a:lnTo>
                    <a:pt x="403" y="299"/>
                  </a:lnTo>
                  <a:lnTo>
                    <a:pt x="460" y="200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03" y="100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7" y="200"/>
                  </a:lnTo>
                  <a:lnTo>
                    <a:pt x="458" y="198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5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5"/>
                  </a:lnTo>
                  <a:lnTo>
                    <a:pt x="61" y="297"/>
                  </a:lnTo>
                  <a:lnTo>
                    <a:pt x="3" y="198"/>
                  </a:lnTo>
                  <a:lnTo>
                    <a:pt x="2" y="198"/>
                  </a:lnTo>
                  <a:lnTo>
                    <a:pt x="3" y="200"/>
                  </a:lnTo>
                  <a:lnTo>
                    <a:pt x="61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434" y="2511"/>
              <a:ext cx="460" cy="39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4" y="1"/>
                </a:cxn>
                <a:cxn ang="0">
                  <a:pos x="58" y="100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8" y="299"/>
                </a:cxn>
                <a:cxn ang="0">
                  <a:pos x="114" y="398"/>
                </a:cxn>
                <a:cxn ang="0">
                  <a:pos x="115" y="399"/>
                </a:cxn>
                <a:cxn ang="0">
                  <a:pos x="345" y="399"/>
                </a:cxn>
                <a:cxn ang="0">
                  <a:pos x="345" y="398"/>
                </a:cxn>
                <a:cxn ang="0">
                  <a:pos x="403" y="299"/>
                </a:cxn>
                <a:cxn ang="0">
                  <a:pos x="459" y="200"/>
                </a:cxn>
                <a:cxn ang="0">
                  <a:pos x="460" y="199"/>
                </a:cxn>
                <a:cxn ang="0">
                  <a:pos x="459" y="198"/>
                </a:cxn>
                <a:cxn ang="0">
                  <a:pos x="403" y="100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6"/>
                </a:cxn>
                <a:cxn ang="0">
                  <a:pos x="344" y="397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7"/>
                </a:cxn>
                <a:cxn ang="0">
                  <a:pos x="117" y="396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9">
                  <a:moveTo>
                    <a:pt x="116" y="0"/>
                  </a:moveTo>
                  <a:lnTo>
                    <a:pt x="115" y="0"/>
                  </a:lnTo>
                  <a:lnTo>
                    <a:pt x="114" y="1"/>
                  </a:lnTo>
                  <a:lnTo>
                    <a:pt x="58" y="100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8" y="299"/>
                  </a:lnTo>
                  <a:lnTo>
                    <a:pt x="114" y="398"/>
                  </a:lnTo>
                  <a:lnTo>
                    <a:pt x="115" y="399"/>
                  </a:lnTo>
                  <a:lnTo>
                    <a:pt x="345" y="399"/>
                  </a:lnTo>
                  <a:lnTo>
                    <a:pt x="345" y="398"/>
                  </a:lnTo>
                  <a:lnTo>
                    <a:pt x="403" y="299"/>
                  </a:lnTo>
                  <a:lnTo>
                    <a:pt x="459" y="200"/>
                  </a:lnTo>
                  <a:lnTo>
                    <a:pt x="460" y="199"/>
                  </a:lnTo>
                  <a:lnTo>
                    <a:pt x="459" y="198"/>
                  </a:lnTo>
                  <a:lnTo>
                    <a:pt x="403" y="100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6"/>
                  </a:lnTo>
                  <a:lnTo>
                    <a:pt x="344" y="397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7"/>
                  </a:lnTo>
                  <a:lnTo>
                    <a:pt x="117" y="396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406" y="3498"/>
              <a:ext cx="461" cy="399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6" y="0"/>
                </a:cxn>
                <a:cxn ang="0">
                  <a:pos x="115" y="1"/>
                </a:cxn>
                <a:cxn ang="0">
                  <a:pos x="58" y="100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58" y="299"/>
                </a:cxn>
                <a:cxn ang="0">
                  <a:pos x="115" y="398"/>
                </a:cxn>
                <a:cxn ang="0">
                  <a:pos x="116" y="399"/>
                </a:cxn>
                <a:cxn ang="0">
                  <a:pos x="345" y="399"/>
                </a:cxn>
                <a:cxn ang="0">
                  <a:pos x="346" y="398"/>
                </a:cxn>
                <a:cxn ang="0">
                  <a:pos x="403" y="299"/>
                </a:cxn>
                <a:cxn ang="0">
                  <a:pos x="460" y="200"/>
                </a:cxn>
                <a:cxn ang="0">
                  <a:pos x="461" y="199"/>
                </a:cxn>
                <a:cxn ang="0">
                  <a:pos x="460" y="198"/>
                </a:cxn>
                <a:cxn ang="0">
                  <a:pos x="403" y="100"/>
                </a:cxn>
                <a:cxn ang="0">
                  <a:pos x="346" y="1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117" y="0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8" y="200"/>
                </a:cxn>
                <a:cxn ang="0">
                  <a:pos x="459" y="199"/>
                </a:cxn>
                <a:cxn ang="0">
                  <a:pos x="458" y="198"/>
                </a:cxn>
                <a:cxn ang="0">
                  <a:pos x="400" y="297"/>
                </a:cxn>
                <a:cxn ang="0">
                  <a:pos x="343" y="396"/>
                </a:cxn>
                <a:cxn ang="0">
                  <a:pos x="345" y="397"/>
                </a:cxn>
                <a:cxn ang="0">
                  <a:pos x="345" y="395"/>
                </a:cxn>
                <a:cxn ang="0">
                  <a:pos x="117" y="395"/>
                </a:cxn>
                <a:cxn ang="0">
                  <a:pos x="117" y="397"/>
                </a:cxn>
                <a:cxn ang="0">
                  <a:pos x="118" y="396"/>
                </a:cxn>
                <a:cxn ang="0">
                  <a:pos x="60" y="297"/>
                </a:cxn>
                <a:cxn ang="0">
                  <a:pos x="4" y="198"/>
                </a:cxn>
                <a:cxn ang="0">
                  <a:pos x="2" y="199"/>
                </a:cxn>
                <a:cxn ang="0">
                  <a:pos x="4" y="200"/>
                </a:cxn>
                <a:cxn ang="0">
                  <a:pos x="60" y="102"/>
                </a:cxn>
                <a:cxn ang="0">
                  <a:pos x="118" y="3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</a:cxnLst>
              <a:rect l="0" t="0" r="r" b="b"/>
              <a:pathLst>
                <a:path w="461" h="399">
                  <a:moveTo>
                    <a:pt x="117" y="0"/>
                  </a:moveTo>
                  <a:lnTo>
                    <a:pt x="116" y="0"/>
                  </a:lnTo>
                  <a:lnTo>
                    <a:pt x="115" y="1"/>
                  </a:lnTo>
                  <a:lnTo>
                    <a:pt x="58" y="100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58" y="299"/>
                  </a:lnTo>
                  <a:lnTo>
                    <a:pt x="115" y="398"/>
                  </a:lnTo>
                  <a:lnTo>
                    <a:pt x="116" y="399"/>
                  </a:lnTo>
                  <a:lnTo>
                    <a:pt x="345" y="399"/>
                  </a:lnTo>
                  <a:lnTo>
                    <a:pt x="346" y="398"/>
                  </a:lnTo>
                  <a:lnTo>
                    <a:pt x="403" y="299"/>
                  </a:lnTo>
                  <a:lnTo>
                    <a:pt x="460" y="200"/>
                  </a:lnTo>
                  <a:lnTo>
                    <a:pt x="461" y="199"/>
                  </a:lnTo>
                  <a:lnTo>
                    <a:pt x="460" y="198"/>
                  </a:lnTo>
                  <a:lnTo>
                    <a:pt x="403" y="100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117" y="0"/>
                  </a:lnTo>
                  <a:close/>
                  <a:moveTo>
                    <a:pt x="345" y="3"/>
                  </a:moveTo>
                  <a:lnTo>
                    <a:pt x="345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8" y="200"/>
                  </a:lnTo>
                  <a:lnTo>
                    <a:pt x="459" y="199"/>
                  </a:lnTo>
                  <a:lnTo>
                    <a:pt x="458" y="198"/>
                  </a:lnTo>
                  <a:lnTo>
                    <a:pt x="400" y="297"/>
                  </a:lnTo>
                  <a:lnTo>
                    <a:pt x="343" y="396"/>
                  </a:lnTo>
                  <a:lnTo>
                    <a:pt x="345" y="397"/>
                  </a:lnTo>
                  <a:lnTo>
                    <a:pt x="345" y="395"/>
                  </a:lnTo>
                  <a:lnTo>
                    <a:pt x="117" y="395"/>
                  </a:lnTo>
                  <a:lnTo>
                    <a:pt x="117" y="397"/>
                  </a:lnTo>
                  <a:lnTo>
                    <a:pt x="118" y="396"/>
                  </a:lnTo>
                  <a:lnTo>
                    <a:pt x="60" y="297"/>
                  </a:lnTo>
                  <a:lnTo>
                    <a:pt x="4" y="198"/>
                  </a:lnTo>
                  <a:lnTo>
                    <a:pt x="2" y="199"/>
                  </a:lnTo>
                  <a:lnTo>
                    <a:pt x="4" y="200"/>
                  </a:lnTo>
                  <a:lnTo>
                    <a:pt x="60" y="102"/>
                  </a:lnTo>
                  <a:lnTo>
                    <a:pt x="118" y="3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06" y="2314"/>
              <a:ext cx="461" cy="39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6" y="0"/>
                </a:cxn>
                <a:cxn ang="0">
                  <a:pos x="115" y="1"/>
                </a:cxn>
                <a:cxn ang="0">
                  <a:pos x="58" y="100"/>
                </a:cxn>
                <a:cxn ang="0">
                  <a:pos x="1" y="198"/>
                </a:cxn>
                <a:cxn ang="0">
                  <a:pos x="0" y="198"/>
                </a:cxn>
                <a:cxn ang="0">
                  <a:pos x="1" y="200"/>
                </a:cxn>
                <a:cxn ang="0">
                  <a:pos x="58" y="299"/>
                </a:cxn>
                <a:cxn ang="0">
                  <a:pos x="115" y="397"/>
                </a:cxn>
                <a:cxn ang="0">
                  <a:pos x="116" y="398"/>
                </a:cxn>
                <a:cxn ang="0">
                  <a:pos x="345" y="398"/>
                </a:cxn>
                <a:cxn ang="0">
                  <a:pos x="346" y="397"/>
                </a:cxn>
                <a:cxn ang="0">
                  <a:pos x="403" y="299"/>
                </a:cxn>
                <a:cxn ang="0">
                  <a:pos x="460" y="200"/>
                </a:cxn>
                <a:cxn ang="0">
                  <a:pos x="461" y="198"/>
                </a:cxn>
                <a:cxn ang="0">
                  <a:pos x="460" y="198"/>
                </a:cxn>
                <a:cxn ang="0">
                  <a:pos x="403" y="100"/>
                </a:cxn>
                <a:cxn ang="0">
                  <a:pos x="346" y="1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117" y="0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8" y="200"/>
                </a:cxn>
                <a:cxn ang="0">
                  <a:pos x="459" y="198"/>
                </a:cxn>
                <a:cxn ang="0">
                  <a:pos x="458" y="198"/>
                </a:cxn>
                <a:cxn ang="0">
                  <a:pos x="400" y="297"/>
                </a:cxn>
                <a:cxn ang="0">
                  <a:pos x="343" y="395"/>
                </a:cxn>
                <a:cxn ang="0">
                  <a:pos x="345" y="396"/>
                </a:cxn>
                <a:cxn ang="0">
                  <a:pos x="345" y="395"/>
                </a:cxn>
                <a:cxn ang="0">
                  <a:pos x="117" y="395"/>
                </a:cxn>
                <a:cxn ang="0">
                  <a:pos x="117" y="396"/>
                </a:cxn>
                <a:cxn ang="0">
                  <a:pos x="118" y="395"/>
                </a:cxn>
                <a:cxn ang="0">
                  <a:pos x="60" y="297"/>
                </a:cxn>
                <a:cxn ang="0">
                  <a:pos x="4" y="198"/>
                </a:cxn>
                <a:cxn ang="0">
                  <a:pos x="2" y="198"/>
                </a:cxn>
                <a:cxn ang="0">
                  <a:pos x="4" y="200"/>
                </a:cxn>
                <a:cxn ang="0">
                  <a:pos x="60" y="102"/>
                </a:cxn>
                <a:cxn ang="0">
                  <a:pos x="118" y="3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</a:cxnLst>
              <a:rect l="0" t="0" r="r" b="b"/>
              <a:pathLst>
                <a:path w="461" h="398">
                  <a:moveTo>
                    <a:pt x="117" y="0"/>
                  </a:moveTo>
                  <a:lnTo>
                    <a:pt x="116" y="0"/>
                  </a:lnTo>
                  <a:lnTo>
                    <a:pt x="115" y="1"/>
                  </a:lnTo>
                  <a:lnTo>
                    <a:pt x="58" y="100"/>
                  </a:lnTo>
                  <a:lnTo>
                    <a:pt x="1" y="198"/>
                  </a:lnTo>
                  <a:lnTo>
                    <a:pt x="0" y="198"/>
                  </a:lnTo>
                  <a:lnTo>
                    <a:pt x="1" y="200"/>
                  </a:lnTo>
                  <a:lnTo>
                    <a:pt x="58" y="299"/>
                  </a:lnTo>
                  <a:lnTo>
                    <a:pt x="115" y="397"/>
                  </a:lnTo>
                  <a:lnTo>
                    <a:pt x="116" y="398"/>
                  </a:lnTo>
                  <a:lnTo>
                    <a:pt x="345" y="398"/>
                  </a:lnTo>
                  <a:lnTo>
                    <a:pt x="346" y="397"/>
                  </a:lnTo>
                  <a:lnTo>
                    <a:pt x="403" y="299"/>
                  </a:lnTo>
                  <a:lnTo>
                    <a:pt x="460" y="200"/>
                  </a:lnTo>
                  <a:lnTo>
                    <a:pt x="461" y="198"/>
                  </a:lnTo>
                  <a:lnTo>
                    <a:pt x="460" y="198"/>
                  </a:lnTo>
                  <a:lnTo>
                    <a:pt x="403" y="100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117" y="0"/>
                  </a:lnTo>
                  <a:close/>
                  <a:moveTo>
                    <a:pt x="345" y="3"/>
                  </a:moveTo>
                  <a:lnTo>
                    <a:pt x="345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8" y="200"/>
                  </a:lnTo>
                  <a:lnTo>
                    <a:pt x="459" y="198"/>
                  </a:lnTo>
                  <a:lnTo>
                    <a:pt x="458" y="198"/>
                  </a:lnTo>
                  <a:lnTo>
                    <a:pt x="400" y="297"/>
                  </a:lnTo>
                  <a:lnTo>
                    <a:pt x="343" y="395"/>
                  </a:lnTo>
                  <a:lnTo>
                    <a:pt x="345" y="396"/>
                  </a:lnTo>
                  <a:lnTo>
                    <a:pt x="345" y="395"/>
                  </a:lnTo>
                  <a:lnTo>
                    <a:pt x="117" y="395"/>
                  </a:lnTo>
                  <a:lnTo>
                    <a:pt x="117" y="396"/>
                  </a:lnTo>
                  <a:lnTo>
                    <a:pt x="118" y="395"/>
                  </a:lnTo>
                  <a:lnTo>
                    <a:pt x="60" y="297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4" y="200"/>
                  </a:lnTo>
                  <a:lnTo>
                    <a:pt x="60" y="102"/>
                  </a:lnTo>
                  <a:lnTo>
                    <a:pt x="118" y="3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749" y="2511"/>
              <a:ext cx="460" cy="39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1"/>
                </a:cxn>
                <a:cxn ang="0">
                  <a:pos x="57" y="100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5" y="398"/>
                </a:cxn>
                <a:cxn ang="0">
                  <a:pos x="115" y="399"/>
                </a:cxn>
                <a:cxn ang="0">
                  <a:pos x="345" y="399"/>
                </a:cxn>
                <a:cxn ang="0">
                  <a:pos x="345" y="398"/>
                </a:cxn>
                <a:cxn ang="0">
                  <a:pos x="402" y="299"/>
                </a:cxn>
                <a:cxn ang="0">
                  <a:pos x="460" y="200"/>
                </a:cxn>
                <a:cxn ang="0">
                  <a:pos x="460" y="199"/>
                </a:cxn>
                <a:cxn ang="0">
                  <a:pos x="460" y="198"/>
                </a:cxn>
                <a:cxn ang="0">
                  <a:pos x="402" y="100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6"/>
                </a:cxn>
                <a:cxn ang="0">
                  <a:pos x="344" y="397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7"/>
                </a:cxn>
                <a:cxn ang="0">
                  <a:pos x="117" y="396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9">
                  <a:moveTo>
                    <a:pt x="116" y="0"/>
                  </a:moveTo>
                  <a:lnTo>
                    <a:pt x="115" y="0"/>
                  </a:lnTo>
                  <a:lnTo>
                    <a:pt x="115" y="1"/>
                  </a:lnTo>
                  <a:lnTo>
                    <a:pt x="57" y="100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5" y="398"/>
                  </a:lnTo>
                  <a:lnTo>
                    <a:pt x="115" y="399"/>
                  </a:lnTo>
                  <a:lnTo>
                    <a:pt x="345" y="399"/>
                  </a:lnTo>
                  <a:lnTo>
                    <a:pt x="345" y="398"/>
                  </a:lnTo>
                  <a:lnTo>
                    <a:pt x="402" y="299"/>
                  </a:lnTo>
                  <a:lnTo>
                    <a:pt x="460" y="200"/>
                  </a:lnTo>
                  <a:lnTo>
                    <a:pt x="460" y="199"/>
                  </a:lnTo>
                  <a:lnTo>
                    <a:pt x="460" y="198"/>
                  </a:lnTo>
                  <a:lnTo>
                    <a:pt x="402" y="100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6"/>
                  </a:lnTo>
                  <a:lnTo>
                    <a:pt x="344" y="397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7"/>
                  </a:lnTo>
                  <a:lnTo>
                    <a:pt x="117" y="396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406" y="2709"/>
              <a:ext cx="461" cy="39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58" y="99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58" y="298"/>
                </a:cxn>
                <a:cxn ang="0">
                  <a:pos x="115" y="397"/>
                </a:cxn>
                <a:cxn ang="0">
                  <a:pos x="116" y="398"/>
                </a:cxn>
                <a:cxn ang="0">
                  <a:pos x="345" y="398"/>
                </a:cxn>
                <a:cxn ang="0">
                  <a:pos x="346" y="397"/>
                </a:cxn>
                <a:cxn ang="0">
                  <a:pos x="403" y="298"/>
                </a:cxn>
                <a:cxn ang="0">
                  <a:pos x="460" y="200"/>
                </a:cxn>
                <a:cxn ang="0">
                  <a:pos x="461" y="199"/>
                </a:cxn>
                <a:cxn ang="0">
                  <a:pos x="460" y="198"/>
                </a:cxn>
                <a:cxn ang="0">
                  <a:pos x="403" y="99"/>
                </a:cxn>
                <a:cxn ang="0">
                  <a:pos x="346" y="0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117" y="0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3" y="2"/>
                </a:cxn>
                <a:cxn ang="0">
                  <a:pos x="400" y="101"/>
                </a:cxn>
                <a:cxn ang="0">
                  <a:pos x="458" y="200"/>
                </a:cxn>
                <a:cxn ang="0">
                  <a:pos x="459" y="199"/>
                </a:cxn>
                <a:cxn ang="0">
                  <a:pos x="458" y="198"/>
                </a:cxn>
                <a:cxn ang="0">
                  <a:pos x="400" y="296"/>
                </a:cxn>
                <a:cxn ang="0">
                  <a:pos x="343" y="395"/>
                </a:cxn>
                <a:cxn ang="0">
                  <a:pos x="345" y="396"/>
                </a:cxn>
                <a:cxn ang="0">
                  <a:pos x="345" y="394"/>
                </a:cxn>
                <a:cxn ang="0">
                  <a:pos x="117" y="394"/>
                </a:cxn>
                <a:cxn ang="0">
                  <a:pos x="117" y="396"/>
                </a:cxn>
                <a:cxn ang="0">
                  <a:pos x="118" y="395"/>
                </a:cxn>
                <a:cxn ang="0">
                  <a:pos x="60" y="296"/>
                </a:cxn>
                <a:cxn ang="0">
                  <a:pos x="4" y="198"/>
                </a:cxn>
                <a:cxn ang="0">
                  <a:pos x="2" y="199"/>
                </a:cxn>
                <a:cxn ang="0">
                  <a:pos x="4" y="200"/>
                </a:cxn>
                <a:cxn ang="0">
                  <a:pos x="60" y="101"/>
                </a:cxn>
                <a:cxn ang="0">
                  <a:pos x="118" y="2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</a:cxnLst>
              <a:rect l="0" t="0" r="r" b="b"/>
              <a:pathLst>
                <a:path w="461" h="398">
                  <a:moveTo>
                    <a:pt x="117" y="0"/>
                  </a:moveTo>
                  <a:lnTo>
                    <a:pt x="116" y="0"/>
                  </a:lnTo>
                  <a:lnTo>
                    <a:pt x="115" y="0"/>
                  </a:lnTo>
                  <a:lnTo>
                    <a:pt x="58" y="99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58" y="298"/>
                  </a:lnTo>
                  <a:lnTo>
                    <a:pt x="115" y="397"/>
                  </a:lnTo>
                  <a:lnTo>
                    <a:pt x="116" y="398"/>
                  </a:lnTo>
                  <a:lnTo>
                    <a:pt x="345" y="398"/>
                  </a:lnTo>
                  <a:lnTo>
                    <a:pt x="346" y="397"/>
                  </a:lnTo>
                  <a:lnTo>
                    <a:pt x="403" y="298"/>
                  </a:lnTo>
                  <a:lnTo>
                    <a:pt x="460" y="200"/>
                  </a:lnTo>
                  <a:lnTo>
                    <a:pt x="461" y="199"/>
                  </a:lnTo>
                  <a:lnTo>
                    <a:pt x="460" y="198"/>
                  </a:lnTo>
                  <a:lnTo>
                    <a:pt x="403" y="99"/>
                  </a:lnTo>
                  <a:lnTo>
                    <a:pt x="346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117" y="0"/>
                  </a:lnTo>
                  <a:close/>
                  <a:moveTo>
                    <a:pt x="345" y="3"/>
                  </a:moveTo>
                  <a:lnTo>
                    <a:pt x="345" y="1"/>
                  </a:lnTo>
                  <a:lnTo>
                    <a:pt x="343" y="2"/>
                  </a:lnTo>
                  <a:lnTo>
                    <a:pt x="400" y="101"/>
                  </a:lnTo>
                  <a:lnTo>
                    <a:pt x="458" y="200"/>
                  </a:lnTo>
                  <a:lnTo>
                    <a:pt x="459" y="199"/>
                  </a:lnTo>
                  <a:lnTo>
                    <a:pt x="458" y="198"/>
                  </a:lnTo>
                  <a:lnTo>
                    <a:pt x="400" y="296"/>
                  </a:lnTo>
                  <a:lnTo>
                    <a:pt x="343" y="395"/>
                  </a:lnTo>
                  <a:lnTo>
                    <a:pt x="345" y="396"/>
                  </a:lnTo>
                  <a:lnTo>
                    <a:pt x="345" y="394"/>
                  </a:lnTo>
                  <a:lnTo>
                    <a:pt x="117" y="394"/>
                  </a:lnTo>
                  <a:lnTo>
                    <a:pt x="117" y="396"/>
                  </a:lnTo>
                  <a:lnTo>
                    <a:pt x="118" y="395"/>
                  </a:lnTo>
                  <a:lnTo>
                    <a:pt x="60" y="296"/>
                  </a:lnTo>
                  <a:lnTo>
                    <a:pt x="4" y="198"/>
                  </a:lnTo>
                  <a:lnTo>
                    <a:pt x="2" y="199"/>
                  </a:lnTo>
                  <a:lnTo>
                    <a:pt x="4" y="200"/>
                  </a:lnTo>
                  <a:lnTo>
                    <a:pt x="60" y="101"/>
                  </a:lnTo>
                  <a:lnTo>
                    <a:pt x="118" y="2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749" y="2906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1"/>
                </a:cxn>
                <a:cxn ang="0">
                  <a:pos x="57" y="99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5" y="398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8"/>
                </a:cxn>
                <a:cxn ang="0">
                  <a:pos x="402" y="299"/>
                </a:cxn>
                <a:cxn ang="0">
                  <a:pos x="460" y="200"/>
                </a:cxn>
                <a:cxn ang="0">
                  <a:pos x="460" y="199"/>
                </a:cxn>
                <a:cxn ang="0">
                  <a:pos x="460" y="198"/>
                </a:cxn>
                <a:cxn ang="0">
                  <a:pos x="402" y="99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4"/>
                </a:cxn>
                <a:cxn ang="0">
                  <a:pos x="344" y="2"/>
                </a:cxn>
                <a:cxn ang="0">
                  <a:pos x="343" y="3"/>
                </a:cxn>
                <a:cxn ang="0">
                  <a:pos x="400" y="101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6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6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1"/>
                </a:cxn>
                <a:cxn ang="0">
                  <a:pos x="117" y="3"/>
                </a:cxn>
                <a:cxn ang="0">
                  <a:pos x="116" y="2"/>
                </a:cxn>
                <a:cxn ang="0">
                  <a:pos x="116" y="4"/>
                </a:cxn>
                <a:cxn ang="0">
                  <a:pos x="344" y="4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5" y="1"/>
                  </a:lnTo>
                  <a:lnTo>
                    <a:pt x="57" y="99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5" y="398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8"/>
                  </a:lnTo>
                  <a:lnTo>
                    <a:pt x="402" y="299"/>
                  </a:lnTo>
                  <a:lnTo>
                    <a:pt x="460" y="200"/>
                  </a:lnTo>
                  <a:lnTo>
                    <a:pt x="460" y="199"/>
                  </a:lnTo>
                  <a:lnTo>
                    <a:pt x="460" y="198"/>
                  </a:lnTo>
                  <a:lnTo>
                    <a:pt x="402" y="99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4"/>
                  </a:moveTo>
                  <a:lnTo>
                    <a:pt x="344" y="2"/>
                  </a:lnTo>
                  <a:lnTo>
                    <a:pt x="343" y="3"/>
                  </a:lnTo>
                  <a:lnTo>
                    <a:pt x="400" y="101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6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6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1"/>
                  </a:lnTo>
                  <a:lnTo>
                    <a:pt x="117" y="3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344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118" y="3300"/>
              <a:ext cx="462" cy="400"/>
            </a:xfrm>
            <a:custGeom>
              <a:avLst/>
              <a:gdLst/>
              <a:ahLst/>
              <a:cxnLst>
                <a:cxn ang="0">
                  <a:pos x="459" y="201"/>
                </a:cxn>
                <a:cxn ang="0">
                  <a:pos x="460" y="199"/>
                </a:cxn>
                <a:cxn ang="0">
                  <a:pos x="459" y="199"/>
                </a:cxn>
                <a:cxn ang="0">
                  <a:pos x="401" y="298"/>
                </a:cxn>
                <a:cxn ang="0">
                  <a:pos x="344" y="397"/>
                </a:cxn>
                <a:cxn ang="0">
                  <a:pos x="345" y="398"/>
                </a:cxn>
                <a:cxn ang="0">
                  <a:pos x="345" y="396"/>
                </a:cxn>
                <a:cxn ang="0">
                  <a:pos x="117" y="396"/>
                </a:cxn>
                <a:cxn ang="0">
                  <a:pos x="117" y="398"/>
                </a:cxn>
                <a:cxn ang="0">
                  <a:pos x="118" y="397"/>
                </a:cxn>
                <a:cxn ang="0">
                  <a:pos x="61" y="298"/>
                </a:cxn>
                <a:cxn ang="0">
                  <a:pos x="4" y="199"/>
                </a:cxn>
                <a:cxn ang="0">
                  <a:pos x="2" y="199"/>
                </a:cxn>
                <a:cxn ang="0">
                  <a:pos x="4" y="201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7" y="4"/>
                </a:cxn>
                <a:cxn ang="0">
                  <a:pos x="345" y="4"/>
                </a:cxn>
                <a:cxn ang="0">
                  <a:pos x="345" y="2"/>
                </a:cxn>
                <a:cxn ang="0">
                  <a:pos x="344" y="3"/>
                </a:cxn>
                <a:cxn ang="0">
                  <a:pos x="459" y="201"/>
                </a:cxn>
                <a:cxn ang="0">
                  <a:pos x="347" y="1"/>
                </a:cxn>
                <a:cxn ang="0">
                  <a:pos x="346" y="0"/>
                </a:cxn>
                <a:cxn ang="0">
                  <a:pos x="116" y="0"/>
                </a:cxn>
                <a:cxn ang="0">
                  <a:pos x="116" y="1"/>
                </a:cxn>
                <a:cxn ang="0">
                  <a:pos x="1" y="199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58" y="300"/>
                </a:cxn>
                <a:cxn ang="0">
                  <a:pos x="116" y="399"/>
                </a:cxn>
                <a:cxn ang="0">
                  <a:pos x="116" y="400"/>
                </a:cxn>
                <a:cxn ang="0">
                  <a:pos x="346" y="400"/>
                </a:cxn>
                <a:cxn ang="0">
                  <a:pos x="347" y="399"/>
                </a:cxn>
                <a:cxn ang="0">
                  <a:pos x="404" y="300"/>
                </a:cxn>
                <a:cxn ang="0">
                  <a:pos x="461" y="201"/>
                </a:cxn>
                <a:cxn ang="0">
                  <a:pos x="462" y="199"/>
                </a:cxn>
                <a:cxn ang="0">
                  <a:pos x="461" y="199"/>
                </a:cxn>
                <a:cxn ang="0">
                  <a:pos x="347" y="1"/>
                </a:cxn>
              </a:cxnLst>
              <a:rect l="0" t="0" r="r" b="b"/>
              <a:pathLst>
                <a:path w="462" h="400">
                  <a:moveTo>
                    <a:pt x="459" y="201"/>
                  </a:moveTo>
                  <a:lnTo>
                    <a:pt x="460" y="199"/>
                  </a:lnTo>
                  <a:lnTo>
                    <a:pt x="459" y="199"/>
                  </a:lnTo>
                  <a:lnTo>
                    <a:pt x="401" y="298"/>
                  </a:lnTo>
                  <a:lnTo>
                    <a:pt x="344" y="397"/>
                  </a:lnTo>
                  <a:lnTo>
                    <a:pt x="345" y="398"/>
                  </a:lnTo>
                  <a:lnTo>
                    <a:pt x="345" y="396"/>
                  </a:lnTo>
                  <a:lnTo>
                    <a:pt x="117" y="396"/>
                  </a:lnTo>
                  <a:lnTo>
                    <a:pt x="117" y="398"/>
                  </a:lnTo>
                  <a:lnTo>
                    <a:pt x="118" y="397"/>
                  </a:lnTo>
                  <a:lnTo>
                    <a:pt x="61" y="298"/>
                  </a:lnTo>
                  <a:lnTo>
                    <a:pt x="4" y="199"/>
                  </a:lnTo>
                  <a:lnTo>
                    <a:pt x="2" y="199"/>
                  </a:lnTo>
                  <a:lnTo>
                    <a:pt x="4" y="201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345" y="4"/>
                  </a:lnTo>
                  <a:lnTo>
                    <a:pt x="345" y="2"/>
                  </a:lnTo>
                  <a:lnTo>
                    <a:pt x="344" y="3"/>
                  </a:lnTo>
                  <a:lnTo>
                    <a:pt x="459" y="201"/>
                  </a:lnTo>
                  <a:close/>
                  <a:moveTo>
                    <a:pt x="347" y="1"/>
                  </a:moveTo>
                  <a:lnTo>
                    <a:pt x="346" y="0"/>
                  </a:lnTo>
                  <a:lnTo>
                    <a:pt x="116" y="0"/>
                  </a:lnTo>
                  <a:lnTo>
                    <a:pt x="116" y="1"/>
                  </a:lnTo>
                  <a:lnTo>
                    <a:pt x="1" y="199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58" y="300"/>
                  </a:lnTo>
                  <a:lnTo>
                    <a:pt x="116" y="399"/>
                  </a:lnTo>
                  <a:lnTo>
                    <a:pt x="116" y="400"/>
                  </a:lnTo>
                  <a:lnTo>
                    <a:pt x="346" y="400"/>
                  </a:lnTo>
                  <a:lnTo>
                    <a:pt x="347" y="399"/>
                  </a:lnTo>
                  <a:lnTo>
                    <a:pt x="404" y="300"/>
                  </a:lnTo>
                  <a:lnTo>
                    <a:pt x="461" y="201"/>
                  </a:lnTo>
                  <a:lnTo>
                    <a:pt x="462" y="199"/>
                  </a:lnTo>
                  <a:lnTo>
                    <a:pt x="461" y="199"/>
                  </a:lnTo>
                  <a:lnTo>
                    <a:pt x="347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775" y="3103"/>
              <a:ext cx="462" cy="398"/>
            </a:xfrm>
            <a:custGeom>
              <a:avLst/>
              <a:gdLst/>
              <a:ahLst/>
              <a:cxnLst>
                <a:cxn ang="0">
                  <a:pos x="459" y="200"/>
                </a:cxn>
                <a:cxn ang="0">
                  <a:pos x="460" y="199"/>
                </a:cxn>
                <a:cxn ang="0">
                  <a:pos x="459" y="198"/>
                </a:cxn>
                <a:cxn ang="0">
                  <a:pos x="344" y="396"/>
                </a:cxn>
                <a:cxn ang="0">
                  <a:pos x="345" y="396"/>
                </a:cxn>
                <a:cxn ang="0">
                  <a:pos x="345" y="395"/>
                </a:cxn>
                <a:cxn ang="0">
                  <a:pos x="117" y="395"/>
                </a:cxn>
                <a:cxn ang="0">
                  <a:pos x="117" y="396"/>
                </a:cxn>
                <a:cxn ang="0">
                  <a:pos x="118" y="396"/>
                </a:cxn>
                <a:cxn ang="0">
                  <a:pos x="4" y="198"/>
                </a:cxn>
                <a:cxn ang="0">
                  <a:pos x="2" y="199"/>
                </a:cxn>
                <a:cxn ang="0">
                  <a:pos x="4" y="200"/>
                </a:cxn>
                <a:cxn ang="0">
                  <a:pos x="118" y="2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4" y="2"/>
                </a:cxn>
                <a:cxn ang="0">
                  <a:pos x="459" y="200"/>
                </a:cxn>
                <a:cxn ang="0">
                  <a:pos x="347" y="0"/>
                </a:cxn>
                <a:cxn ang="0">
                  <a:pos x="346" y="0"/>
                </a:cxn>
                <a:cxn ang="0">
                  <a:pos x="116" y="0"/>
                </a:cxn>
                <a:cxn ang="0">
                  <a:pos x="116" y="0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116" y="398"/>
                </a:cxn>
                <a:cxn ang="0">
                  <a:pos x="116" y="398"/>
                </a:cxn>
                <a:cxn ang="0">
                  <a:pos x="346" y="398"/>
                </a:cxn>
                <a:cxn ang="0">
                  <a:pos x="347" y="398"/>
                </a:cxn>
                <a:cxn ang="0">
                  <a:pos x="461" y="200"/>
                </a:cxn>
                <a:cxn ang="0">
                  <a:pos x="462" y="199"/>
                </a:cxn>
                <a:cxn ang="0">
                  <a:pos x="461" y="198"/>
                </a:cxn>
                <a:cxn ang="0">
                  <a:pos x="347" y="0"/>
                </a:cxn>
              </a:cxnLst>
              <a:rect l="0" t="0" r="r" b="b"/>
              <a:pathLst>
                <a:path w="462" h="398">
                  <a:moveTo>
                    <a:pt x="459" y="200"/>
                  </a:moveTo>
                  <a:lnTo>
                    <a:pt x="460" y="199"/>
                  </a:lnTo>
                  <a:lnTo>
                    <a:pt x="459" y="198"/>
                  </a:lnTo>
                  <a:lnTo>
                    <a:pt x="344" y="396"/>
                  </a:lnTo>
                  <a:lnTo>
                    <a:pt x="345" y="396"/>
                  </a:lnTo>
                  <a:lnTo>
                    <a:pt x="345" y="395"/>
                  </a:lnTo>
                  <a:lnTo>
                    <a:pt x="117" y="395"/>
                  </a:lnTo>
                  <a:lnTo>
                    <a:pt x="117" y="396"/>
                  </a:lnTo>
                  <a:lnTo>
                    <a:pt x="118" y="396"/>
                  </a:lnTo>
                  <a:lnTo>
                    <a:pt x="4" y="198"/>
                  </a:lnTo>
                  <a:lnTo>
                    <a:pt x="2" y="199"/>
                  </a:lnTo>
                  <a:lnTo>
                    <a:pt x="4" y="200"/>
                  </a:lnTo>
                  <a:lnTo>
                    <a:pt x="118" y="2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lnTo>
                    <a:pt x="345" y="1"/>
                  </a:lnTo>
                  <a:lnTo>
                    <a:pt x="344" y="2"/>
                  </a:lnTo>
                  <a:lnTo>
                    <a:pt x="459" y="200"/>
                  </a:lnTo>
                  <a:close/>
                  <a:moveTo>
                    <a:pt x="347" y="0"/>
                  </a:moveTo>
                  <a:lnTo>
                    <a:pt x="34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116" y="398"/>
                  </a:lnTo>
                  <a:lnTo>
                    <a:pt x="116" y="398"/>
                  </a:lnTo>
                  <a:lnTo>
                    <a:pt x="346" y="398"/>
                  </a:lnTo>
                  <a:lnTo>
                    <a:pt x="347" y="398"/>
                  </a:lnTo>
                  <a:lnTo>
                    <a:pt x="461" y="200"/>
                  </a:lnTo>
                  <a:lnTo>
                    <a:pt x="462" y="199"/>
                  </a:lnTo>
                  <a:lnTo>
                    <a:pt x="461" y="198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433" y="2116"/>
              <a:ext cx="462" cy="398"/>
            </a:xfrm>
            <a:custGeom>
              <a:avLst/>
              <a:gdLst/>
              <a:ahLst/>
              <a:cxnLst>
                <a:cxn ang="0">
                  <a:pos x="458" y="200"/>
                </a:cxn>
                <a:cxn ang="0">
                  <a:pos x="460" y="199"/>
                </a:cxn>
                <a:cxn ang="0">
                  <a:pos x="458" y="198"/>
                </a:cxn>
                <a:cxn ang="0">
                  <a:pos x="344" y="396"/>
                </a:cxn>
                <a:cxn ang="0">
                  <a:pos x="345" y="396"/>
                </a:cxn>
                <a:cxn ang="0">
                  <a:pos x="345" y="395"/>
                </a:cxn>
                <a:cxn ang="0">
                  <a:pos x="117" y="395"/>
                </a:cxn>
                <a:cxn ang="0">
                  <a:pos x="117" y="396"/>
                </a:cxn>
                <a:cxn ang="0">
                  <a:pos x="118" y="396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118" y="2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4" y="2"/>
                </a:cxn>
                <a:cxn ang="0">
                  <a:pos x="458" y="200"/>
                </a:cxn>
                <a:cxn ang="0">
                  <a:pos x="346" y="0"/>
                </a:cxn>
                <a:cxn ang="0">
                  <a:pos x="346" y="0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115" y="398"/>
                </a:cxn>
                <a:cxn ang="0">
                  <a:pos x="116" y="398"/>
                </a:cxn>
                <a:cxn ang="0">
                  <a:pos x="346" y="398"/>
                </a:cxn>
                <a:cxn ang="0">
                  <a:pos x="346" y="398"/>
                </a:cxn>
                <a:cxn ang="0">
                  <a:pos x="461" y="200"/>
                </a:cxn>
                <a:cxn ang="0">
                  <a:pos x="462" y="199"/>
                </a:cxn>
                <a:cxn ang="0">
                  <a:pos x="461" y="198"/>
                </a:cxn>
                <a:cxn ang="0">
                  <a:pos x="346" y="0"/>
                </a:cxn>
              </a:cxnLst>
              <a:rect l="0" t="0" r="r" b="b"/>
              <a:pathLst>
                <a:path w="462" h="398">
                  <a:moveTo>
                    <a:pt x="458" y="200"/>
                  </a:moveTo>
                  <a:lnTo>
                    <a:pt x="460" y="199"/>
                  </a:lnTo>
                  <a:lnTo>
                    <a:pt x="458" y="198"/>
                  </a:lnTo>
                  <a:lnTo>
                    <a:pt x="344" y="396"/>
                  </a:lnTo>
                  <a:lnTo>
                    <a:pt x="345" y="396"/>
                  </a:lnTo>
                  <a:lnTo>
                    <a:pt x="345" y="395"/>
                  </a:lnTo>
                  <a:lnTo>
                    <a:pt x="117" y="395"/>
                  </a:lnTo>
                  <a:lnTo>
                    <a:pt x="117" y="396"/>
                  </a:lnTo>
                  <a:lnTo>
                    <a:pt x="118" y="396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118" y="2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lnTo>
                    <a:pt x="345" y="1"/>
                  </a:lnTo>
                  <a:lnTo>
                    <a:pt x="344" y="2"/>
                  </a:lnTo>
                  <a:lnTo>
                    <a:pt x="458" y="200"/>
                  </a:lnTo>
                  <a:close/>
                  <a:moveTo>
                    <a:pt x="346" y="0"/>
                  </a:moveTo>
                  <a:lnTo>
                    <a:pt x="34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115" y="398"/>
                  </a:lnTo>
                  <a:lnTo>
                    <a:pt x="116" y="398"/>
                  </a:lnTo>
                  <a:lnTo>
                    <a:pt x="346" y="398"/>
                  </a:lnTo>
                  <a:lnTo>
                    <a:pt x="346" y="398"/>
                  </a:lnTo>
                  <a:lnTo>
                    <a:pt x="461" y="200"/>
                  </a:lnTo>
                  <a:lnTo>
                    <a:pt x="462" y="199"/>
                  </a:lnTo>
                  <a:lnTo>
                    <a:pt x="461" y="198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47" y="2743"/>
              <a:ext cx="376" cy="325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329" y="82"/>
                </a:cxn>
                <a:cxn ang="0">
                  <a:pos x="376" y="163"/>
                </a:cxn>
                <a:cxn ang="0">
                  <a:pos x="282" y="325"/>
                </a:cxn>
                <a:cxn ang="0">
                  <a:pos x="94" y="325"/>
                </a:cxn>
                <a:cxn ang="0">
                  <a:pos x="0" y="163"/>
                </a:cxn>
                <a:cxn ang="0">
                  <a:pos x="47" y="82"/>
                </a:cxn>
                <a:cxn ang="0">
                  <a:pos x="94" y="0"/>
                </a:cxn>
                <a:cxn ang="0">
                  <a:pos x="282" y="0"/>
                </a:cxn>
              </a:cxnLst>
              <a:rect l="0" t="0" r="r" b="b"/>
              <a:pathLst>
                <a:path w="376" h="325">
                  <a:moveTo>
                    <a:pt x="282" y="0"/>
                  </a:moveTo>
                  <a:lnTo>
                    <a:pt x="329" y="82"/>
                  </a:lnTo>
                  <a:lnTo>
                    <a:pt x="376" y="163"/>
                  </a:lnTo>
                  <a:lnTo>
                    <a:pt x="282" y="325"/>
                  </a:lnTo>
                  <a:lnTo>
                    <a:pt x="94" y="325"/>
                  </a:lnTo>
                  <a:lnTo>
                    <a:pt x="0" y="163"/>
                  </a:lnTo>
                  <a:lnTo>
                    <a:pt x="47" y="82"/>
                  </a:lnTo>
                  <a:lnTo>
                    <a:pt x="94" y="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445" y="2742"/>
              <a:ext cx="380" cy="328"/>
            </a:xfrm>
            <a:custGeom>
              <a:avLst/>
              <a:gdLst/>
              <a:ahLst/>
              <a:cxnLst>
                <a:cxn ang="0">
                  <a:pos x="330" y="84"/>
                </a:cxn>
                <a:cxn ang="0">
                  <a:pos x="376" y="165"/>
                </a:cxn>
                <a:cxn ang="0">
                  <a:pos x="378" y="164"/>
                </a:cxn>
                <a:cxn ang="0">
                  <a:pos x="376" y="163"/>
                </a:cxn>
                <a:cxn ang="0">
                  <a:pos x="283" y="325"/>
                </a:cxn>
                <a:cxn ang="0">
                  <a:pos x="284" y="326"/>
                </a:cxn>
                <a:cxn ang="0">
                  <a:pos x="284" y="325"/>
                </a:cxn>
                <a:cxn ang="0">
                  <a:pos x="96" y="325"/>
                </a:cxn>
                <a:cxn ang="0">
                  <a:pos x="96" y="326"/>
                </a:cxn>
                <a:cxn ang="0">
                  <a:pos x="97" y="325"/>
                </a:cxn>
                <a:cxn ang="0">
                  <a:pos x="4" y="163"/>
                </a:cxn>
                <a:cxn ang="0">
                  <a:pos x="2" y="164"/>
                </a:cxn>
                <a:cxn ang="0">
                  <a:pos x="4" y="165"/>
                </a:cxn>
                <a:cxn ang="0">
                  <a:pos x="50" y="84"/>
                </a:cxn>
                <a:cxn ang="0">
                  <a:pos x="97" y="2"/>
                </a:cxn>
                <a:cxn ang="0">
                  <a:pos x="96" y="1"/>
                </a:cxn>
                <a:cxn ang="0">
                  <a:pos x="96" y="3"/>
                </a:cxn>
                <a:cxn ang="0">
                  <a:pos x="284" y="3"/>
                </a:cxn>
                <a:cxn ang="0">
                  <a:pos x="284" y="1"/>
                </a:cxn>
                <a:cxn ang="0">
                  <a:pos x="283" y="2"/>
                </a:cxn>
                <a:cxn ang="0">
                  <a:pos x="330" y="84"/>
                </a:cxn>
                <a:cxn ang="0">
                  <a:pos x="285" y="0"/>
                </a:cxn>
                <a:cxn ang="0">
                  <a:pos x="285" y="0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48" y="82"/>
                </a:cxn>
                <a:cxn ang="0">
                  <a:pos x="1" y="163"/>
                </a:cxn>
                <a:cxn ang="0">
                  <a:pos x="0" y="164"/>
                </a:cxn>
                <a:cxn ang="0">
                  <a:pos x="1" y="165"/>
                </a:cxn>
                <a:cxn ang="0">
                  <a:pos x="95" y="327"/>
                </a:cxn>
                <a:cxn ang="0">
                  <a:pos x="95" y="328"/>
                </a:cxn>
                <a:cxn ang="0">
                  <a:pos x="285" y="328"/>
                </a:cxn>
                <a:cxn ang="0">
                  <a:pos x="285" y="327"/>
                </a:cxn>
                <a:cxn ang="0">
                  <a:pos x="379" y="165"/>
                </a:cxn>
                <a:cxn ang="0">
                  <a:pos x="380" y="164"/>
                </a:cxn>
                <a:cxn ang="0">
                  <a:pos x="379" y="163"/>
                </a:cxn>
                <a:cxn ang="0">
                  <a:pos x="332" y="82"/>
                </a:cxn>
                <a:cxn ang="0">
                  <a:pos x="285" y="0"/>
                </a:cxn>
              </a:cxnLst>
              <a:rect l="0" t="0" r="r" b="b"/>
              <a:pathLst>
                <a:path w="380" h="328">
                  <a:moveTo>
                    <a:pt x="330" y="84"/>
                  </a:moveTo>
                  <a:lnTo>
                    <a:pt x="376" y="165"/>
                  </a:lnTo>
                  <a:lnTo>
                    <a:pt x="378" y="164"/>
                  </a:lnTo>
                  <a:lnTo>
                    <a:pt x="376" y="163"/>
                  </a:lnTo>
                  <a:lnTo>
                    <a:pt x="283" y="325"/>
                  </a:lnTo>
                  <a:lnTo>
                    <a:pt x="284" y="326"/>
                  </a:lnTo>
                  <a:lnTo>
                    <a:pt x="284" y="325"/>
                  </a:lnTo>
                  <a:lnTo>
                    <a:pt x="96" y="325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4" y="163"/>
                  </a:lnTo>
                  <a:lnTo>
                    <a:pt x="2" y="164"/>
                  </a:lnTo>
                  <a:lnTo>
                    <a:pt x="4" y="165"/>
                  </a:lnTo>
                  <a:lnTo>
                    <a:pt x="50" y="84"/>
                  </a:lnTo>
                  <a:lnTo>
                    <a:pt x="97" y="2"/>
                  </a:lnTo>
                  <a:lnTo>
                    <a:pt x="96" y="1"/>
                  </a:lnTo>
                  <a:lnTo>
                    <a:pt x="96" y="3"/>
                  </a:lnTo>
                  <a:lnTo>
                    <a:pt x="284" y="3"/>
                  </a:lnTo>
                  <a:lnTo>
                    <a:pt x="284" y="1"/>
                  </a:lnTo>
                  <a:lnTo>
                    <a:pt x="283" y="2"/>
                  </a:lnTo>
                  <a:lnTo>
                    <a:pt x="330" y="84"/>
                  </a:lnTo>
                  <a:close/>
                  <a:moveTo>
                    <a:pt x="285" y="0"/>
                  </a:moveTo>
                  <a:lnTo>
                    <a:pt x="28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48" y="82"/>
                  </a:lnTo>
                  <a:lnTo>
                    <a:pt x="1" y="163"/>
                  </a:lnTo>
                  <a:lnTo>
                    <a:pt x="0" y="164"/>
                  </a:lnTo>
                  <a:lnTo>
                    <a:pt x="1" y="165"/>
                  </a:lnTo>
                  <a:lnTo>
                    <a:pt x="95" y="327"/>
                  </a:lnTo>
                  <a:lnTo>
                    <a:pt x="95" y="328"/>
                  </a:lnTo>
                  <a:lnTo>
                    <a:pt x="285" y="328"/>
                  </a:lnTo>
                  <a:lnTo>
                    <a:pt x="285" y="327"/>
                  </a:lnTo>
                  <a:lnTo>
                    <a:pt x="379" y="165"/>
                  </a:lnTo>
                  <a:lnTo>
                    <a:pt x="380" y="164"/>
                  </a:lnTo>
                  <a:lnTo>
                    <a:pt x="379" y="163"/>
                  </a:lnTo>
                  <a:lnTo>
                    <a:pt x="332" y="82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445" y="3534"/>
              <a:ext cx="380" cy="328"/>
            </a:xfrm>
            <a:custGeom>
              <a:avLst/>
              <a:gdLst/>
              <a:ahLst/>
              <a:cxnLst>
                <a:cxn ang="0">
                  <a:pos x="330" y="84"/>
                </a:cxn>
                <a:cxn ang="0">
                  <a:pos x="376" y="165"/>
                </a:cxn>
                <a:cxn ang="0">
                  <a:pos x="378" y="164"/>
                </a:cxn>
                <a:cxn ang="0">
                  <a:pos x="376" y="163"/>
                </a:cxn>
                <a:cxn ang="0">
                  <a:pos x="283" y="325"/>
                </a:cxn>
                <a:cxn ang="0">
                  <a:pos x="284" y="326"/>
                </a:cxn>
                <a:cxn ang="0">
                  <a:pos x="284" y="325"/>
                </a:cxn>
                <a:cxn ang="0">
                  <a:pos x="97" y="325"/>
                </a:cxn>
                <a:cxn ang="0">
                  <a:pos x="97" y="326"/>
                </a:cxn>
                <a:cxn ang="0">
                  <a:pos x="98" y="325"/>
                </a:cxn>
                <a:cxn ang="0">
                  <a:pos x="50" y="244"/>
                </a:cxn>
                <a:cxn ang="0">
                  <a:pos x="4" y="163"/>
                </a:cxn>
                <a:cxn ang="0">
                  <a:pos x="2" y="164"/>
                </a:cxn>
                <a:cxn ang="0">
                  <a:pos x="4" y="165"/>
                </a:cxn>
                <a:cxn ang="0">
                  <a:pos x="50" y="8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7" y="3"/>
                </a:cxn>
                <a:cxn ang="0">
                  <a:pos x="284" y="3"/>
                </a:cxn>
                <a:cxn ang="0">
                  <a:pos x="284" y="1"/>
                </a:cxn>
                <a:cxn ang="0">
                  <a:pos x="283" y="2"/>
                </a:cxn>
                <a:cxn ang="0">
                  <a:pos x="330" y="84"/>
                </a:cxn>
                <a:cxn ang="0">
                  <a:pos x="285" y="0"/>
                </a:cxn>
                <a:cxn ang="0">
                  <a:pos x="285" y="0"/>
                </a:cxn>
                <a:cxn ang="0">
                  <a:pos x="96" y="0"/>
                </a:cxn>
                <a:cxn ang="0">
                  <a:pos x="95" y="0"/>
                </a:cxn>
                <a:cxn ang="0">
                  <a:pos x="48" y="82"/>
                </a:cxn>
                <a:cxn ang="0">
                  <a:pos x="1" y="163"/>
                </a:cxn>
                <a:cxn ang="0">
                  <a:pos x="0" y="164"/>
                </a:cxn>
                <a:cxn ang="0">
                  <a:pos x="1" y="165"/>
                </a:cxn>
                <a:cxn ang="0">
                  <a:pos x="48" y="246"/>
                </a:cxn>
                <a:cxn ang="0">
                  <a:pos x="95" y="327"/>
                </a:cxn>
                <a:cxn ang="0">
                  <a:pos x="96" y="328"/>
                </a:cxn>
                <a:cxn ang="0">
                  <a:pos x="285" y="328"/>
                </a:cxn>
                <a:cxn ang="0">
                  <a:pos x="285" y="327"/>
                </a:cxn>
                <a:cxn ang="0">
                  <a:pos x="379" y="165"/>
                </a:cxn>
                <a:cxn ang="0">
                  <a:pos x="380" y="164"/>
                </a:cxn>
                <a:cxn ang="0">
                  <a:pos x="379" y="163"/>
                </a:cxn>
                <a:cxn ang="0">
                  <a:pos x="332" y="82"/>
                </a:cxn>
                <a:cxn ang="0">
                  <a:pos x="285" y="0"/>
                </a:cxn>
              </a:cxnLst>
              <a:rect l="0" t="0" r="r" b="b"/>
              <a:pathLst>
                <a:path w="380" h="328">
                  <a:moveTo>
                    <a:pt x="330" y="84"/>
                  </a:moveTo>
                  <a:lnTo>
                    <a:pt x="376" y="165"/>
                  </a:lnTo>
                  <a:lnTo>
                    <a:pt x="378" y="164"/>
                  </a:lnTo>
                  <a:lnTo>
                    <a:pt x="376" y="163"/>
                  </a:lnTo>
                  <a:lnTo>
                    <a:pt x="283" y="325"/>
                  </a:lnTo>
                  <a:lnTo>
                    <a:pt x="284" y="326"/>
                  </a:lnTo>
                  <a:lnTo>
                    <a:pt x="284" y="325"/>
                  </a:lnTo>
                  <a:lnTo>
                    <a:pt x="97" y="325"/>
                  </a:lnTo>
                  <a:lnTo>
                    <a:pt x="97" y="326"/>
                  </a:lnTo>
                  <a:lnTo>
                    <a:pt x="98" y="325"/>
                  </a:lnTo>
                  <a:lnTo>
                    <a:pt x="50" y="244"/>
                  </a:lnTo>
                  <a:lnTo>
                    <a:pt x="4" y="163"/>
                  </a:lnTo>
                  <a:lnTo>
                    <a:pt x="2" y="164"/>
                  </a:lnTo>
                  <a:lnTo>
                    <a:pt x="4" y="165"/>
                  </a:lnTo>
                  <a:lnTo>
                    <a:pt x="50" y="8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7" y="3"/>
                  </a:lnTo>
                  <a:lnTo>
                    <a:pt x="284" y="3"/>
                  </a:lnTo>
                  <a:lnTo>
                    <a:pt x="284" y="1"/>
                  </a:lnTo>
                  <a:lnTo>
                    <a:pt x="283" y="2"/>
                  </a:lnTo>
                  <a:lnTo>
                    <a:pt x="330" y="84"/>
                  </a:lnTo>
                  <a:close/>
                  <a:moveTo>
                    <a:pt x="285" y="0"/>
                  </a:moveTo>
                  <a:lnTo>
                    <a:pt x="285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48" y="82"/>
                  </a:lnTo>
                  <a:lnTo>
                    <a:pt x="1" y="163"/>
                  </a:lnTo>
                  <a:lnTo>
                    <a:pt x="0" y="164"/>
                  </a:lnTo>
                  <a:lnTo>
                    <a:pt x="1" y="165"/>
                  </a:lnTo>
                  <a:lnTo>
                    <a:pt x="48" y="246"/>
                  </a:lnTo>
                  <a:lnTo>
                    <a:pt x="95" y="327"/>
                  </a:lnTo>
                  <a:lnTo>
                    <a:pt x="96" y="328"/>
                  </a:lnTo>
                  <a:lnTo>
                    <a:pt x="285" y="328"/>
                  </a:lnTo>
                  <a:lnTo>
                    <a:pt x="285" y="327"/>
                  </a:lnTo>
                  <a:lnTo>
                    <a:pt x="379" y="165"/>
                  </a:lnTo>
                  <a:lnTo>
                    <a:pt x="380" y="164"/>
                  </a:lnTo>
                  <a:lnTo>
                    <a:pt x="379" y="163"/>
                  </a:lnTo>
                  <a:lnTo>
                    <a:pt x="332" y="82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1477" y="3333"/>
              <a:ext cx="379" cy="328"/>
            </a:xfrm>
            <a:custGeom>
              <a:avLst/>
              <a:gdLst/>
              <a:ahLst/>
              <a:cxnLst>
                <a:cxn ang="0">
                  <a:pos x="329" y="85"/>
                </a:cxn>
                <a:cxn ang="0">
                  <a:pos x="375" y="166"/>
                </a:cxn>
                <a:cxn ang="0">
                  <a:pos x="377" y="164"/>
                </a:cxn>
                <a:cxn ang="0">
                  <a:pos x="375" y="164"/>
                </a:cxn>
                <a:cxn ang="0">
                  <a:pos x="282" y="326"/>
                </a:cxn>
                <a:cxn ang="0">
                  <a:pos x="283" y="327"/>
                </a:cxn>
                <a:cxn ang="0">
                  <a:pos x="283" y="325"/>
                </a:cxn>
                <a:cxn ang="0">
                  <a:pos x="96" y="325"/>
                </a:cxn>
                <a:cxn ang="0">
                  <a:pos x="96" y="327"/>
                </a:cxn>
                <a:cxn ang="0">
                  <a:pos x="97" y="326"/>
                </a:cxn>
                <a:cxn ang="0">
                  <a:pos x="3" y="164"/>
                </a:cxn>
                <a:cxn ang="0">
                  <a:pos x="2" y="164"/>
                </a:cxn>
                <a:cxn ang="0">
                  <a:pos x="3" y="166"/>
                </a:cxn>
                <a:cxn ang="0">
                  <a:pos x="50" y="85"/>
                </a:cxn>
                <a:cxn ang="0">
                  <a:pos x="97" y="3"/>
                </a:cxn>
                <a:cxn ang="0">
                  <a:pos x="96" y="2"/>
                </a:cxn>
                <a:cxn ang="0">
                  <a:pos x="96" y="4"/>
                </a:cxn>
                <a:cxn ang="0">
                  <a:pos x="283" y="4"/>
                </a:cxn>
                <a:cxn ang="0">
                  <a:pos x="283" y="2"/>
                </a:cxn>
                <a:cxn ang="0">
                  <a:pos x="282" y="3"/>
                </a:cxn>
                <a:cxn ang="0">
                  <a:pos x="329" y="85"/>
                </a:cxn>
                <a:cxn ang="0">
                  <a:pos x="284" y="1"/>
                </a:cxn>
                <a:cxn ang="0">
                  <a:pos x="284" y="0"/>
                </a:cxn>
                <a:cxn ang="0">
                  <a:pos x="95" y="0"/>
                </a:cxn>
                <a:cxn ang="0">
                  <a:pos x="94" y="1"/>
                </a:cxn>
                <a:cxn ang="0">
                  <a:pos x="48" y="83"/>
                </a:cxn>
                <a:cxn ang="0">
                  <a:pos x="1" y="164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94" y="328"/>
                </a:cxn>
                <a:cxn ang="0">
                  <a:pos x="95" y="328"/>
                </a:cxn>
                <a:cxn ang="0">
                  <a:pos x="284" y="328"/>
                </a:cxn>
                <a:cxn ang="0">
                  <a:pos x="284" y="328"/>
                </a:cxn>
                <a:cxn ang="0">
                  <a:pos x="378" y="166"/>
                </a:cxn>
                <a:cxn ang="0">
                  <a:pos x="379" y="164"/>
                </a:cxn>
                <a:cxn ang="0">
                  <a:pos x="378" y="164"/>
                </a:cxn>
                <a:cxn ang="0">
                  <a:pos x="331" y="83"/>
                </a:cxn>
                <a:cxn ang="0">
                  <a:pos x="284" y="1"/>
                </a:cxn>
              </a:cxnLst>
              <a:rect l="0" t="0" r="r" b="b"/>
              <a:pathLst>
                <a:path w="379" h="328">
                  <a:moveTo>
                    <a:pt x="329" y="85"/>
                  </a:moveTo>
                  <a:lnTo>
                    <a:pt x="375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282" y="326"/>
                  </a:lnTo>
                  <a:lnTo>
                    <a:pt x="283" y="327"/>
                  </a:lnTo>
                  <a:lnTo>
                    <a:pt x="283" y="325"/>
                  </a:lnTo>
                  <a:lnTo>
                    <a:pt x="96" y="325"/>
                  </a:lnTo>
                  <a:lnTo>
                    <a:pt x="96" y="327"/>
                  </a:lnTo>
                  <a:lnTo>
                    <a:pt x="97" y="326"/>
                  </a:lnTo>
                  <a:lnTo>
                    <a:pt x="3" y="164"/>
                  </a:lnTo>
                  <a:lnTo>
                    <a:pt x="2" y="164"/>
                  </a:lnTo>
                  <a:lnTo>
                    <a:pt x="3" y="166"/>
                  </a:lnTo>
                  <a:lnTo>
                    <a:pt x="50" y="85"/>
                  </a:lnTo>
                  <a:lnTo>
                    <a:pt x="97" y="3"/>
                  </a:lnTo>
                  <a:lnTo>
                    <a:pt x="96" y="2"/>
                  </a:lnTo>
                  <a:lnTo>
                    <a:pt x="96" y="4"/>
                  </a:lnTo>
                  <a:lnTo>
                    <a:pt x="283" y="4"/>
                  </a:lnTo>
                  <a:lnTo>
                    <a:pt x="283" y="2"/>
                  </a:lnTo>
                  <a:lnTo>
                    <a:pt x="282" y="3"/>
                  </a:lnTo>
                  <a:lnTo>
                    <a:pt x="329" y="85"/>
                  </a:lnTo>
                  <a:close/>
                  <a:moveTo>
                    <a:pt x="284" y="1"/>
                  </a:moveTo>
                  <a:lnTo>
                    <a:pt x="284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48" y="83"/>
                  </a:lnTo>
                  <a:lnTo>
                    <a:pt x="1" y="164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94" y="328"/>
                  </a:lnTo>
                  <a:lnTo>
                    <a:pt x="95" y="328"/>
                  </a:lnTo>
                  <a:lnTo>
                    <a:pt x="284" y="328"/>
                  </a:lnTo>
                  <a:lnTo>
                    <a:pt x="284" y="328"/>
                  </a:lnTo>
                  <a:lnTo>
                    <a:pt x="378" y="166"/>
                  </a:lnTo>
                  <a:lnTo>
                    <a:pt x="379" y="164"/>
                  </a:lnTo>
                  <a:lnTo>
                    <a:pt x="378" y="164"/>
                  </a:lnTo>
                  <a:lnTo>
                    <a:pt x="331" y="83"/>
                  </a:lnTo>
                  <a:lnTo>
                    <a:pt x="284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1133" y="2741"/>
              <a:ext cx="380" cy="328"/>
            </a:xfrm>
            <a:custGeom>
              <a:avLst/>
              <a:gdLst/>
              <a:ahLst/>
              <a:cxnLst>
                <a:cxn ang="0">
                  <a:pos x="330" y="84"/>
                </a:cxn>
                <a:cxn ang="0">
                  <a:pos x="376" y="165"/>
                </a:cxn>
                <a:cxn ang="0">
                  <a:pos x="378" y="164"/>
                </a:cxn>
                <a:cxn ang="0">
                  <a:pos x="376" y="163"/>
                </a:cxn>
                <a:cxn ang="0">
                  <a:pos x="283" y="326"/>
                </a:cxn>
                <a:cxn ang="0">
                  <a:pos x="284" y="326"/>
                </a:cxn>
                <a:cxn ang="0">
                  <a:pos x="284" y="325"/>
                </a:cxn>
                <a:cxn ang="0">
                  <a:pos x="96" y="325"/>
                </a:cxn>
                <a:cxn ang="0">
                  <a:pos x="96" y="326"/>
                </a:cxn>
                <a:cxn ang="0">
                  <a:pos x="97" y="326"/>
                </a:cxn>
                <a:cxn ang="0">
                  <a:pos x="4" y="163"/>
                </a:cxn>
                <a:cxn ang="0">
                  <a:pos x="2" y="164"/>
                </a:cxn>
                <a:cxn ang="0">
                  <a:pos x="4" y="165"/>
                </a:cxn>
                <a:cxn ang="0">
                  <a:pos x="51" y="84"/>
                </a:cxn>
                <a:cxn ang="0">
                  <a:pos x="97" y="3"/>
                </a:cxn>
                <a:cxn ang="0">
                  <a:pos x="96" y="1"/>
                </a:cxn>
                <a:cxn ang="0">
                  <a:pos x="96" y="3"/>
                </a:cxn>
                <a:cxn ang="0">
                  <a:pos x="284" y="3"/>
                </a:cxn>
                <a:cxn ang="0">
                  <a:pos x="284" y="1"/>
                </a:cxn>
                <a:cxn ang="0">
                  <a:pos x="283" y="3"/>
                </a:cxn>
                <a:cxn ang="0">
                  <a:pos x="330" y="84"/>
                </a:cxn>
                <a:cxn ang="0">
                  <a:pos x="285" y="1"/>
                </a:cxn>
                <a:cxn ang="0">
                  <a:pos x="285" y="0"/>
                </a:cxn>
                <a:cxn ang="0">
                  <a:pos x="95" y="0"/>
                </a:cxn>
                <a:cxn ang="0">
                  <a:pos x="95" y="1"/>
                </a:cxn>
                <a:cxn ang="0">
                  <a:pos x="48" y="82"/>
                </a:cxn>
                <a:cxn ang="0">
                  <a:pos x="1" y="163"/>
                </a:cxn>
                <a:cxn ang="0">
                  <a:pos x="0" y="164"/>
                </a:cxn>
                <a:cxn ang="0">
                  <a:pos x="1" y="165"/>
                </a:cxn>
                <a:cxn ang="0">
                  <a:pos x="95" y="328"/>
                </a:cxn>
                <a:cxn ang="0">
                  <a:pos x="95" y="328"/>
                </a:cxn>
                <a:cxn ang="0">
                  <a:pos x="285" y="328"/>
                </a:cxn>
                <a:cxn ang="0">
                  <a:pos x="285" y="328"/>
                </a:cxn>
                <a:cxn ang="0">
                  <a:pos x="379" y="165"/>
                </a:cxn>
                <a:cxn ang="0">
                  <a:pos x="380" y="164"/>
                </a:cxn>
                <a:cxn ang="0">
                  <a:pos x="379" y="163"/>
                </a:cxn>
                <a:cxn ang="0">
                  <a:pos x="332" y="82"/>
                </a:cxn>
                <a:cxn ang="0">
                  <a:pos x="285" y="1"/>
                </a:cxn>
              </a:cxnLst>
              <a:rect l="0" t="0" r="r" b="b"/>
              <a:pathLst>
                <a:path w="380" h="328">
                  <a:moveTo>
                    <a:pt x="330" y="84"/>
                  </a:moveTo>
                  <a:lnTo>
                    <a:pt x="376" y="165"/>
                  </a:lnTo>
                  <a:lnTo>
                    <a:pt x="378" y="164"/>
                  </a:lnTo>
                  <a:lnTo>
                    <a:pt x="376" y="163"/>
                  </a:lnTo>
                  <a:lnTo>
                    <a:pt x="283" y="326"/>
                  </a:lnTo>
                  <a:lnTo>
                    <a:pt x="284" y="326"/>
                  </a:lnTo>
                  <a:lnTo>
                    <a:pt x="284" y="325"/>
                  </a:lnTo>
                  <a:lnTo>
                    <a:pt x="96" y="325"/>
                  </a:lnTo>
                  <a:lnTo>
                    <a:pt x="96" y="326"/>
                  </a:lnTo>
                  <a:lnTo>
                    <a:pt x="97" y="326"/>
                  </a:lnTo>
                  <a:lnTo>
                    <a:pt x="4" y="163"/>
                  </a:lnTo>
                  <a:lnTo>
                    <a:pt x="2" y="164"/>
                  </a:lnTo>
                  <a:lnTo>
                    <a:pt x="4" y="165"/>
                  </a:lnTo>
                  <a:lnTo>
                    <a:pt x="51" y="84"/>
                  </a:lnTo>
                  <a:lnTo>
                    <a:pt x="97" y="3"/>
                  </a:lnTo>
                  <a:lnTo>
                    <a:pt x="96" y="1"/>
                  </a:lnTo>
                  <a:lnTo>
                    <a:pt x="96" y="3"/>
                  </a:lnTo>
                  <a:lnTo>
                    <a:pt x="284" y="3"/>
                  </a:lnTo>
                  <a:lnTo>
                    <a:pt x="284" y="1"/>
                  </a:lnTo>
                  <a:lnTo>
                    <a:pt x="283" y="3"/>
                  </a:lnTo>
                  <a:lnTo>
                    <a:pt x="330" y="84"/>
                  </a:lnTo>
                  <a:close/>
                  <a:moveTo>
                    <a:pt x="285" y="1"/>
                  </a:moveTo>
                  <a:lnTo>
                    <a:pt x="285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48" y="82"/>
                  </a:lnTo>
                  <a:lnTo>
                    <a:pt x="1" y="163"/>
                  </a:lnTo>
                  <a:lnTo>
                    <a:pt x="0" y="164"/>
                  </a:lnTo>
                  <a:lnTo>
                    <a:pt x="1" y="165"/>
                  </a:lnTo>
                  <a:lnTo>
                    <a:pt x="95" y="328"/>
                  </a:lnTo>
                  <a:lnTo>
                    <a:pt x="9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379" y="165"/>
                  </a:lnTo>
                  <a:lnTo>
                    <a:pt x="380" y="164"/>
                  </a:lnTo>
                  <a:lnTo>
                    <a:pt x="379" y="163"/>
                  </a:lnTo>
                  <a:lnTo>
                    <a:pt x="332" y="82"/>
                  </a:lnTo>
                  <a:lnTo>
                    <a:pt x="285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473" y="2943"/>
              <a:ext cx="379" cy="328"/>
            </a:xfrm>
            <a:custGeom>
              <a:avLst/>
              <a:gdLst/>
              <a:ahLst/>
              <a:cxnLst>
                <a:cxn ang="0">
                  <a:pos x="329" y="84"/>
                </a:cxn>
                <a:cxn ang="0">
                  <a:pos x="375" y="165"/>
                </a:cxn>
                <a:cxn ang="0">
                  <a:pos x="377" y="164"/>
                </a:cxn>
                <a:cxn ang="0">
                  <a:pos x="375" y="163"/>
                </a:cxn>
                <a:cxn ang="0">
                  <a:pos x="282" y="325"/>
                </a:cxn>
                <a:cxn ang="0">
                  <a:pos x="283" y="326"/>
                </a:cxn>
                <a:cxn ang="0">
                  <a:pos x="283" y="324"/>
                </a:cxn>
                <a:cxn ang="0">
                  <a:pos x="96" y="324"/>
                </a:cxn>
                <a:cxn ang="0">
                  <a:pos x="96" y="326"/>
                </a:cxn>
                <a:cxn ang="0">
                  <a:pos x="97" y="325"/>
                </a:cxn>
                <a:cxn ang="0">
                  <a:pos x="50" y="244"/>
                </a:cxn>
                <a:cxn ang="0">
                  <a:pos x="3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0" y="84"/>
                </a:cxn>
                <a:cxn ang="0">
                  <a:pos x="97" y="2"/>
                </a:cxn>
                <a:cxn ang="0">
                  <a:pos x="96" y="1"/>
                </a:cxn>
                <a:cxn ang="0">
                  <a:pos x="96" y="3"/>
                </a:cxn>
                <a:cxn ang="0">
                  <a:pos x="283" y="3"/>
                </a:cxn>
                <a:cxn ang="0">
                  <a:pos x="283" y="1"/>
                </a:cxn>
                <a:cxn ang="0">
                  <a:pos x="282" y="2"/>
                </a:cxn>
                <a:cxn ang="0">
                  <a:pos x="329" y="84"/>
                </a:cxn>
                <a:cxn ang="0">
                  <a:pos x="284" y="0"/>
                </a:cxn>
                <a:cxn ang="0">
                  <a:pos x="284" y="0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48" y="82"/>
                </a:cxn>
                <a:cxn ang="0">
                  <a:pos x="0" y="163"/>
                </a:cxn>
                <a:cxn ang="0">
                  <a:pos x="0" y="164"/>
                </a:cxn>
                <a:cxn ang="0">
                  <a:pos x="0" y="165"/>
                </a:cxn>
                <a:cxn ang="0">
                  <a:pos x="48" y="246"/>
                </a:cxn>
                <a:cxn ang="0">
                  <a:pos x="94" y="327"/>
                </a:cxn>
                <a:cxn ang="0">
                  <a:pos x="95" y="328"/>
                </a:cxn>
                <a:cxn ang="0">
                  <a:pos x="284" y="328"/>
                </a:cxn>
                <a:cxn ang="0">
                  <a:pos x="284" y="327"/>
                </a:cxn>
                <a:cxn ang="0">
                  <a:pos x="378" y="165"/>
                </a:cxn>
                <a:cxn ang="0">
                  <a:pos x="379" y="164"/>
                </a:cxn>
                <a:cxn ang="0">
                  <a:pos x="378" y="163"/>
                </a:cxn>
                <a:cxn ang="0">
                  <a:pos x="331" y="82"/>
                </a:cxn>
                <a:cxn ang="0">
                  <a:pos x="284" y="0"/>
                </a:cxn>
              </a:cxnLst>
              <a:rect l="0" t="0" r="r" b="b"/>
              <a:pathLst>
                <a:path w="379" h="328">
                  <a:moveTo>
                    <a:pt x="329" y="84"/>
                  </a:moveTo>
                  <a:lnTo>
                    <a:pt x="375" y="165"/>
                  </a:lnTo>
                  <a:lnTo>
                    <a:pt x="377" y="164"/>
                  </a:lnTo>
                  <a:lnTo>
                    <a:pt x="375" y="163"/>
                  </a:lnTo>
                  <a:lnTo>
                    <a:pt x="282" y="325"/>
                  </a:lnTo>
                  <a:lnTo>
                    <a:pt x="283" y="326"/>
                  </a:lnTo>
                  <a:lnTo>
                    <a:pt x="283" y="324"/>
                  </a:lnTo>
                  <a:lnTo>
                    <a:pt x="96" y="324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50" y="244"/>
                  </a:lnTo>
                  <a:lnTo>
                    <a:pt x="3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0" y="84"/>
                  </a:lnTo>
                  <a:lnTo>
                    <a:pt x="97" y="2"/>
                  </a:lnTo>
                  <a:lnTo>
                    <a:pt x="96" y="1"/>
                  </a:lnTo>
                  <a:lnTo>
                    <a:pt x="96" y="3"/>
                  </a:lnTo>
                  <a:lnTo>
                    <a:pt x="283" y="3"/>
                  </a:lnTo>
                  <a:lnTo>
                    <a:pt x="283" y="1"/>
                  </a:lnTo>
                  <a:lnTo>
                    <a:pt x="282" y="2"/>
                  </a:lnTo>
                  <a:lnTo>
                    <a:pt x="329" y="84"/>
                  </a:lnTo>
                  <a:close/>
                  <a:moveTo>
                    <a:pt x="284" y="0"/>
                  </a:moveTo>
                  <a:lnTo>
                    <a:pt x="284" y="0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48" y="82"/>
                  </a:lnTo>
                  <a:lnTo>
                    <a:pt x="0" y="163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48" y="246"/>
                  </a:lnTo>
                  <a:lnTo>
                    <a:pt x="94" y="327"/>
                  </a:lnTo>
                  <a:lnTo>
                    <a:pt x="95" y="328"/>
                  </a:lnTo>
                  <a:lnTo>
                    <a:pt x="284" y="328"/>
                  </a:lnTo>
                  <a:lnTo>
                    <a:pt x="284" y="327"/>
                  </a:lnTo>
                  <a:lnTo>
                    <a:pt x="378" y="165"/>
                  </a:lnTo>
                  <a:lnTo>
                    <a:pt x="379" y="164"/>
                  </a:lnTo>
                  <a:lnTo>
                    <a:pt x="378" y="163"/>
                  </a:lnTo>
                  <a:lnTo>
                    <a:pt x="331" y="82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1818" y="2348"/>
              <a:ext cx="379" cy="328"/>
            </a:xfrm>
            <a:custGeom>
              <a:avLst/>
              <a:gdLst/>
              <a:ahLst/>
              <a:cxnLst>
                <a:cxn ang="0">
                  <a:pos x="329" y="83"/>
                </a:cxn>
                <a:cxn ang="0">
                  <a:pos x="376" y="164"/>
                </a:cxn>
                <a:cxn ang="0">
                  <a:pos x="378" y="163"/>
                </a:cxn>
                <a:cxn ang="0">
                  <a:pos x="376" y="162"/>
                </a:cxn>
                <a:cxn ang="0">
                  <a:pos x="329" y="243"/>
                </a:cxn>
                <a:cxn ang="0">
                  <a:pos x="282" y="325"/>
                </a:cxn>
                <a:cxn ang="0">
                  <a:pos x="283" y="326"/>
                </a:cxn>
                <a:cxn ang="0">
                  <a:pos x="283" y="324"/>
                </a:cxn>
                <a:cxn ang="0">
                  <a:pos x="96" y="324"/>
                </a:cxn>
                <a:cxn ang="0">
                  <a:pos x="96" y="326"/>
                </a:cxn>
                <a:cxn ang="0">
                  <a:pos x="97" y="325"/>
                </a:cxn>
                <a:cxn ang="0">
                  <a:pos x="50" y="243"/>
                </a:cxn>
                <a:cxn ang="0">
                  <a:pos x="3" y="162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97" y="2"/>
                </a:cxn>
                <a:cxn ang="0">
                  <a:pos x="96" y="1"/>
                </a:cxn>
                <a:cxn ang="0">
                  <a:pos x="96" y="3"/>
                </a:cxn>
                <a:cxn ang="0">
                  <a:pos x="283" y="3"/>
                </a:cxn>
                <a:cxn ang="0">
                  <a:pos x="283" y="1"/>
                </a:cxn>
                <a:cxn ang="0">
                  <a:pos x="282" y="2"/>
                </a:cxn>
                <a:cxn ang="0">
                  <a:pos x="329" y="83"/>
                </a:cxn>
                <a:cxn ang="0">
                  <a:pos x="284" y="0"/>
                </a:cxn>
                <a:cxn ang="0">
                  <a:pos x="284" y="0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1" y="162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48" y="245"/>
                </a:cxn>
                <a:cxn ang="0">
                  <a:pos x="94" y="327"/>
                </a:cxn>
                <a:cxn ang="0">
                  <a:pos x="95" y="328"/>
                </a:cxn>
                <a:cxn ang="0">
                  <a:pos x="284" y="328"/>
                </a:cxn>
                <a:cxn ang="0">
                  <a:pos x="284" y="327"/>
                </a:cxn>
                <a:cxn ang="0">
                  <a:pos x="332" y="245"/>
                </a:cxn>
                <a:cxn ang="0">
                  <a:pos x="379" y="164"/>
                </a:cxn>
                <a:cxn ang="0">
                  <a:pos x="379" y="163"/>
                </a:cxn>
                <a:cxn ang="0">
                  <a:pos x="379" y="162"/>
                </a:cxn>
                <a:cxn ang="0">
                  <a:pos x="332" y="81"/>
                </a:cxn>
                <a:cxn ang="0">
                  <a:pos x="284" y="0"/>
                </a:cxn>
              </a:cxnLst>
              <a:rect l="0" t="0" r="r" b="b"/>
              <a:pathLst>
                <a:path w="379" h="328">
                  <a:moveTo>
                    <a:pt x="329" y="83"/>
                  </a:moveTo>
                  <a:lnTo>
                    <a:pt x="376" y="164"/>
                  </a:lnTo>
                  <a:lnTo>
                    <a:pt x="378" y="163"/>
                  </a:lnTo>
                  <a:lnTo>
                    <a:pt x="376" y="162"/>
                  </a:lnTo>
                  <a:lnTo>
                    <a:pt x="329" y="243"/>
                  </a:lnTo>
                  <a:lnTo>
                    <a:pt x="282" y="325"/>
                  </a:lnTo>
                  <a:lnTo>
                    <a:pt x="283" y="326"/>
                  </a:lnTo>
                  <a:lnTo>
                    <a:pt x="283" y="324"/>
                  </a:lnTo>
                  <a:lnTo>
                    <a:pt x="96" y="324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50" y="243"/>
                  </a:lnTo>
                  <a:lnTo>
                    <a:pt x="3" y="162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97" y="2"/>
                  </a:lnTo>
                  <a:lnTo>
                    <a:pt x="96" y="1"/>
                  </a:lnTo>
                  <a:lnTo>
                    <a:pt x="96" y="3"/>
                  </a:lnTo>
                  <a:lnTo>
                    <a:pt x="283" y="3"/>
                  </a:lnTo>
                  <a:lnTo>
                    <a:pt x="283" y="1"/>
                  </a:lnTo>
                  <a:lnTo>
                    <a:pt x="282" y="2"/>
                  </a:lnTo>
                  <a:lnTo>
                    <a:pt x="329" y="83"/>
                  </a:lnTo>
                  <a:close/>
                  <a:moveTo>
                    <a:pt x="284" y="0"/>
                  </a:moveTo>
                  <a:lnTo>
                    <a:pt x="284" y="0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1" y="162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48" y="245"/>
                  </a:lnTo>
                  <a:lnTo>
                    <a:pt x="94" y="327"/>
                  </a:lnTo>
                  <a:lnTo>
                    <a:pt x="95" y="328"/>
                  </a:lnTo>
                  <a:lnTo>
                    <a:pt x="284" y="328"/>
                  </a:lnTo>
                  <a:lnTo>
                    <a:pt x="284" y="327"/>
                  </a:lnTo>
                  <a:lnTo>
                    <a:pt x="332" y="245"/>
                  </a:lnTo>
                  <a:lnTo>
                    <a:pt x="379" y="164"/>
                  </a:lnTo>
                  <a:lnTo>
                    <a:pt x="379" y="163"/>
                  </a:lnTo>
                  <a:lnTo>
                    <a:pt x="379" y="162"/>
                  </a:lnTo>
                  <a:lnTo>
                    <a:pt x="332" y="81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749" y="2116"/>
              <a:ext cx="461" cy="399"/>
            </a:xfrm>
            <a:custGeom>
              <a:avLst/>
              <a:gdLst/>
              <a:ahLst/>
              <a:cxnLst>
                <a:cxn ang="0">
                  <a:pos x="400" y="101"/>
                </a:cxn>
                <a:cxn ang="0">
                  <a:pos x="458" y="201"/>
                </a:cxn>
                <a:cxn ang="0">
                  <a:pos x="459" y="199"/>
                </a:cxn>
                <a:cxn ang="0">
                  <a:pos x="458" y="199"/>
                </a:cxn>
                <a:cxn ang="0">
                  <a:pos x="400" y="298"/>
                </a:cxn>
                <a:cxn ang="0">
                  <a:pos x="344" y="396"/>
                </a:cxn>
                <a:cxn ang="0">
                  <a:pos x="345" y="397"/>
                </a:cxn>
                <a:cxn ang="0">
                  <a:pos x="345" y="396"/>
                </a:cxn>
                <a:cxn ang="0">
                  <a:pos x="116" y="396"/>
                </a:cxn>
                <a:cxn ang="0">
                  <a:pos x="116" y="397"/>
                </a:cxn>
                <a:cxn ang="0">
                  <a:pos x="117" y="396"/>
                </a:cxn>
                <a:cxn ang="0">
                  <a:pos x="60" y="298"/>
                </a:cxn>
                <a:cxn ang="0">
                  <a:pos x="3" y="199"/>
                </a:cxn>
                <a:cxn ang="0">
                  <a:pos x="2" y="199"/>
                </a:cxn>
                <a:cxn ang="0">
                  <a:pos x="3" y="201"/>
                </a:cxn>
                <a:cxn ang="0">
                  <a:pos x="60" y="101"/>
                </a:cxn>
                <a:cxn ang="0">
                  <a:pos x="117" y="2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4" y="2"/>
                </a:cxn>
                <a:cxn ang="0">
                  <a:pos x="400" y="101"/>
                </a:cxn>
                <a:cxn ang="0">
                  <a:pos x="346" y="0"/>
                </a:cxn>
                <a:cxn ang="0">
                  <a:pos x="345" y="0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57" y="99"/>
                </a:cxn>
                <a:cxn ang="0">
                  <a:pos x="0" y="199"/>
                </a:cxn>
                <a:cxn ang="0">
                  <a:pos x="0" y="199"/>
                </a:cxn>
                <a:cxn ang="0">
                  <a:pos x="0" y="201"/>
                </a:cxn>
                <a:cxn ang="0">
                  <a:pos x="57" y="300"/>
                </a:cxn>
                <a:cxn ang="0">
                  <a:pos x="115" y="398"/>
                </a:cxn>
                <a:cxn ang="0">
                  <a:pos x="115" y="399"/>
                </a:cxn>
                <a:cxn ang="0">
                  <a:pos x="345" y="399"/>
                </a:cxn>
                <a:cxn ang="0">
                  <a:pos x="346" y="398"/>
                </a:cxn>
                <a:cxn ang="0">
                  <a:pos x="403" y="300"/>
                </a:cxn>
                <a:cxn ang="0">
                  <a:pos x="460" y="201"/>
                </a:cxn>
                <a:cxn ang="0">
                  <a:pos x="461" y="199"/>
                </a:cxn>
                <a:cxn ang="0">
                  <a:pos x="460" y="199"/>
                </a:cxn>
                <a:cxn ang="0">
                  <a:pos x="403" y="99"/>
                </a:cxn>
                <a:cxn ang="0">
                  <a:pos x="346" y="0"/>
                </a:cxn>
              </a:cxnLst>
              <a:rect l="0" t="0" r="r" b="b"/>
              <a:pathLst>
                <a:path w="461" h="399">
                  <a:moveTo>
                    <a:pt x="400" y="101"/>
                  </a:moveTo>
                  <a:lnTo>
                    <a:pt x="458" y="201"/>
                  </a:lnTo>
                  <a:lnTo>
                    <a:pt x="459" y="199"/>
                  </a:lnTo>
                  <a:lnTo>
                    <a:pt x="458" y="199"/>
                  </a:lnTo>
                  <a:lnTo>
                    <a:pt x="400" y="298"/>
                  </a:lnTo>
                  <a:lnTo>
                    <a:pt x="344" y="396"/>
                  </a:lnTo>
                  <a:lnTo>
                    <a:pt x="345" y="397"/>
                  </a:lnTo>
                  <a:lnTo>
                    <a:pt x="345" y="396"/>
                  </a:lnTo>
                  <a:lnTo>
                    <a:pt x="116" y="396"/>
                  </a:lnTo>
                  <a:lnTo>
                    <a:pt x="116" y="397"/>
                  </a:lnTo>
                  <a:lnTo>
                    <a:pt x="117" y="396"/>
                  </a:lnTo>
                  <a:lnTo>
                    <a:pt x="60" y="298"/>
                  </a:lnTo>
                  <a:lnTo>
                    <a:pt x="3" y="199"/>
                  </a:lnTo>
                  <a:lnTo>
                    <a:pt x="2" y="199"/>
                  </a:lnTo>
                  <a:lnTo>
                    <a:pt x="3" y="201"/>
                  </a:lnTo>
                  <a:lnTo>
                    <a:pt x="60" y="101"/>
                  </a:lnTo>
                  <a:lnTo>
                    <a:pt x="117" y="2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5" y="3"/>
                  </a:lnTo>
                  <a:lnTo>
                    <a:pt x="345" y="1"/>
                  </a:lnTo>
                  <a:lnTo>
                    <a:pt x="344" y="2"/>
                  </a:lnTo>
                  <a:lnTo>
                    <a:pt x="400" y="101"/>
                  </a:lnTo>
                  <a:close/>
                  <a:moveTo>
                    <a:pt x="346" y="0"/>
                  </a:moveTo>
                  <a:lnTo>
                    <a:pt x="34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57" y="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01"/>
                  </a:lnTo>
                  <a:lnTo>
                    <a:pt x="57" y="300"/>
                  </a:lnTo>
                  <a:lnTo>
                    <a:pt x="115" y="398"/>
                  </a:lnTo>
                  <a:lnTo>
                    <a:pt x="115" y="399"/>
                  </a:lnTo>
                  <a:lnTo>
                    <a:pt x="345" y="399"/>
                  </a:lnTo>
                  <a:lnTo>
                    <a:pt x="346" y="398"/>
                  </a:lnTo>
                  <a:lnTo>
                    <a:pt x="403" y="300"/>
                  </a:lnTo>
                  <a:lnTo>
                    <a:pt x="460" y="201"/>
                  </a:lnTo>
                  <a:lnTo>
                    <a:pt x="461" y="199"/>
                  </a:lnTo>
                  <a:lnTo>
                    <a:pt x="460" y="199"/>
                  </a:lnTo>
                  <a:lnTo>
                    <a:pt x="403" y="99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941" y="2869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8" y="60"/>
                </a:cxn>
                <a:cxn ang="0">
                  <a:pos x="60" y="69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9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8" y="60"/>
                  </a:lnTo>
                  <a:lnTo>
                    <a:pt x="60" y="69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9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939" y="2868"/>
              <a:ext cx="80" cy="79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66" y="13"/>
                </a:cxn>
                <a:cxn ang="0">
                  <a:pos x="66" y="13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59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5" y="74"/>
                </a:cxn>
                <a:cxn ang="0">
                  <a:pos x="55" y="74"/>
                </a:cxn>
                <a:cxn ang="0">
                  <a:pos x="40" y="76"/>
                </a:cxn>
                <a:cxn ang="0">
                  <a:pos x="33" y="75"/>
                </a:cxn>
                <a:cxn ang="0">
                  <a:pos x="33" y="75"/>
                </a:cxn>
                <a:cxn ang="0">
                  <a:pos x="26" y="73"/>
                </a:cxn>
                <a:cxn ang="0">
                  <a:pos x="26" y="73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3" y="12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33" y="3"/>
                </a:cxn>
                <a:cxn ang="0">
                  <a:pos x="33" y="3"/>
                </a:cxn>
                <a:cxn ang="0">
                  <a:pos x="40" y="3"/>
                </a:cxn>
                <a:cxn ang="0">
                  <a:pos x="33" y="0"/>
                </a:cxn>
                <a:cxn ang="0">
                  <a:pos x="24" y="3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4" y="55"/>
                </a:cxn>
                <a:cxn ang="0">
                  <a:pos x="12" y="67"/>
                </a:cxn>
                <a:cxn ang="0">
                  <a:pos x="25" y="76"/>
                </a:cxn>
                <a:cxn ang="0">
                  <a:pos x="40" y="79"/>
                </a:cxn>
                <a:cxn ang="0">
                  <a:pos x="56" y="75"/>
                </a:cxn>
                <a:cxn ang="0">
                  <a:pos x="72" y="61"/>
                </a:cxn>
                <a:cxn ang="0">
                  <a:pos x="78" y="47"/>
                </a:cxn>
                <a:cxn ang="0">
                  <a:pos x="78" y="31"/>
                </a:cxn>
                <a:cxn ang="0">
                  <a:pos x="72" y="17"/>
                </a:cxn>
                <a:cxn ang="0">
                  <a:pos x="62" y="6"/>
                </a:cxn>
                <a:cxn ang="0">
                  <a:pos x="48" y="0"/>
                </a:cxn>
              </a:cxnLst>
              <a:rect l="0" t="0" r="r" b="b"/>
              <a:pathLst>
                <a:path w="80" h="79">
                  <a:moveTo>
                    <a:pt x="47" y="3"/>
                  </a:moveTo>
                  <a:lnTo>
                    <a:pt x="55" y="5"/>
                  </a:lnTo>
                  <a:lnTo>
                    <a:pt x="55" y="4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0" y="69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47" y="75"/>
                  </a:lnTo>
                  <a:lnTo>
                    <a:pt x="40" y="76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3" y="75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3" y="75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0" y="69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10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20" y="9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40" y="3"/>
                  </a:lnTo>
                  <a:lnTo>
                    <a:pt x="47" y="3"/>
                  </a:lnTo>
                  <a:close/>
                  <a:moveTo>
                    <a:pt x="40" y="0"/>
                  </a:moveTo>
                  <a:lnTo>
                    <a:pt x="33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8" y="72"/>
                  </a:lnTo>
                  <a:lnTo>
                    <a:pt x="24" y="75"/>
                  </a:lnTo>
                  <a:lnTo>
                    <a:pt x="25" y="76"/>
                  </a:lnTo>
                  <a:lnTo>
                    <a:pt x="32" y="78"/>
                  </a:lnTo>
                  <a:lnTo>
                    <a:pt x="33" y="78"/>
                  </a:lnTo>
                  <a:lnTo>
                    <a:pt x="40" y="79"/>
                  </a:lnTo>
                  <a:lnTo>
                    <a:pt x="48" y="78"/>
                  </a:lnTo>
                  <a:lnTo>
                    <a:pt x="55" y="76"/>
                  </a:lnTo>
                  <a:lnTo>
                    <a:pt x="56" y="75"/>
                  </a:lnTo>
                  <a:lnTo>
                    <a:pt x="62" y="72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766" y="2582"/>
              <a:ext cx="76" cy="7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9" y="2"/>
                </a:cxn>
                <a:cxn ang="0">
                  <a:pos x="60" y="7"/>
                </a:cxn>
                <a:cxn ang="0">
                  <a:pos x="69" y="15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9" y="60"/>
                </a:cxn>
                <a:cxn ang="0">
                  <a:pos x="60" y="68"/>
                </a:cxn>
                <a:cxn ang="0">
                  <a:pos x="49" y="73"/>
                </a:cxn>
                <a:cxn ang="0">
                  <a:pos x="38" y="75"/>
                </a:cxn>
                <a:cxn ang="0">
                  <a:pos x="26" y="73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5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5">
                  <a:moveTo>
                    <a:pt x="38" y="0"/>
                  </a:moveTo>
                  <a:lnTo>
                    <a:pt x="49" y="2"/>
                  </a:lnTo>
                  <a:lnTo>
                    <a:pt x="60" y="7"/>
                  </a:lnTo>
                  <a:lnTo>
                    <a:pt x="69" y="15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49" y="73"/>
                  </a:lnTo>
                  <a:lnTo>
                    <a:pt x="38" y="75"/>
                  </a:lnTo>
                  <a:lnTo>
                    <a:pt x="26" y="73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765" y="2580"/>
              <a:ext cx="79" cy="79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9" y="19"/>
                </a:cxn>
                <a:cxn ang="0">
                  <a:pos x="72" y="25"/>
                </a:cxn>
                <a:cxn ang="0">
                  <a:pos x="72" y="25"/>
                </a:cxn>
                <a:cxn ang="0">
                  <a:pos x="74" y="32"/>
                </a:cxn>
                <a:cxn ang="0">
                  <a:pos x="74" y="32"/>
                </a:cxn>
                <a:cxn ang="0">
                  <a:pos x="72" y="54"/>
                </a:cxn>
                <a:cxn ang="0">
                  <a:pos x="72" y="54"/>
                </a:cxn>
                <a:cxn ang="0">
                  <a:pos x="69" y="60"/>
                </a:cxn>
                <a:cxn ang="0">
                  <a:pos x="65" y="65"/>
                </a:cxn>
                <a:cxn ang="0">
                  <a:pos x="65" y="65"/>
                </a:cxn>
                <a:cxn ang="0">
                  <a:pos x="54" y="75"/>
                </a:cxn>
                <a:cxn ang="0">
                  <a:pos x="54" y="75"/>
                </a:cxn>
                <a:cxn ang="0">
                  <a:pos x="39" y="76"/>
                </a:cxn>
                <a:cxn ang="0">
                  <a:pos x="31" y="75"/>
                </a:cxn>
                <a:cxn ang="0">
                  <a:pos x="31" y="75"/>
                </a:cxn>
                <a:cxn ang="0">
                  <a:pos x="25" y="73"/>
                </a:cxn>
                <a:cxn ang="0">
                  <a:pos x="25" y="73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4" y="3"/>
                </a:cxn>
                <a:cxn ang="0">
                  <a:pos x="11" y="11"/>
                </a:cxn>
                <a:cxn ang="0">
                  <a:pos x="3" y="24"/>
                </a:cxn>
                <a:cxn ang="0">
                  <a:pos x="0" y="33"/>
                </a:cxn>
                <a:cxn ang="0">
                  <a:pos x="2" y="55"/>
                </a:cxn>
                <a:cxn ang="0">
                  <a:pos x="11" y="67"/>
                </a:cxn>
                <a:cxn ang="0">
                  <a:pos x="23" y="76"/>
                </a:cxn>
                <a:cxn ang="0">
                  <a:pos x="31" y="78"/>
                </a:cxn>
                <a:cxn ang="0">
                  <a:pos x="54" y="76"/>
                </a:cxn>
                <a:cxn ang="0">
                  <a:pos x="67" y="68"/>
                </a:cxn>
                <a:cxn ang="0">
                  <a:pos x="75" y="56"/>
                </a:cxn>
                <a:cxn ang="0">
                  <a:pos x="79" y="40"/>
                </a:cxn>
                <a:cxn ang="0">
                  <a:pos x="75" y="25"/>
                </a:cxn>
                <a:cxn ang="0">
                  <a:pos x="67" y="12"/>
                </a:cxn>
                <a:cxn ang="0">
                  <a:pos x="54" y="4"/>
                </a:cxn>
                <a:cxn ang="0">
                  <a:pos x="39" y="0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3" y="6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9" y="9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4" y="14"/>
                  </a:lnTo>
                  <a:lnTo>
                    <a:pt x="69" y="19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5" y="40"/>
                  </a:lnTo>
                  <a:lnTo>
                    <a:pt x="74" y="47"/>
                  </a:lnTo>
                  <a:lnTo>
                    <a:pt x="72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69" y="60"/>
                  </a:lnTo>
                  <a:lnTo>
                    <a:pt x="64" y="65"/>
                  </a:lnTo>
                  <a:lnTo>
                    <a:pt x="66" y="67"/>
                  </a:lnTo>
                  <a:lnTo>
                    <a:pt x="65" y="65"/>
                  </a:lnTo>
                  <a:lnTo>
                    <a:pt x="64" y="65"/>
                  </a:lnTo>
                  <a:lnTo>
                    <a:pt x="66" y="67"/>
                  </a:lnTo>
                  <a:lnTo>
                    <a:pt x="65" y="65"/>
                  </a:lnTo>
                  <a:lnTo>
                    <a:pt x="59" y="69"/>
                  </a:lnTo>
                  <a:lnTo>
                    <a:pt x="52" y="73"/>
                  </a:lnTo>
                  <a:lnTo>
                    <a:pt x="54" y="75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4" y="75"/>
                  </a:lnTo>
                  <a:lnTo>
                    <a:pt x="53" y="73"/>
                  </a:lnTo>
                  <a:lnTo>
                    <a:pt x="46" y="75"/>
                  </a:lnTo>
                  <a:lnTo>
                    <a:pt x="39" y="76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25" y="73"/>
                  </a:lnTo>
                  <a:lnTo>
                    <a:pt x="24" y="75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4" y="75"/>
                  </a:lnTo>
                  <a:lnTo>
                    <a:pt x="25" y="73"/>
                  </a:lnTo>
                  <a:lnTo>
                    <a:pt x="19" y="69"/>
                  </a:lnTo>
                  <a:lnTo>
                    <a:pt x="13" y="65"/>
                  </a:lnTo>
                  <a:lnTo>
                    <a:pt x="12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2" y="67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3" y="4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9" y="4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1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6" y="62"/>
                  </a:lnTo>
                  <a:lnTo>
                    <a:pt x="11" y="67"/>
                  </a:lnTo>
                  <a:lnTo>
                    <a:pt x="11" y="68"/>
                  </a:lnTo>
                  <a:lnTo>
                    <a:pt x="17" y="72"/>
                  </a:lnTo>
                  <a:lnTo>
                    <a:pt x="23" y="76"/>
                  </a:lnTo>
                  <a:lnTo>
                    <a:pt x="24" y="76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9" y="79"/>
                  </a:lnTo>
                  <a:lnTo>
                    <a:pt x="46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1" y="72"/>
                  </a:lnTo>
                  <a:lnTo>
                    <a:pt x="67" y="68"/>
                  </a:lnTo>
                  <a:lnTo>
                    <a:pt x="67" y="67"/>
                  </a:lnTo>
                  <a:lnTo>
                    <a:pt x="72" y="62"/>
                  </a:lnTo>
                  <a:lnTo>
                    <a:pt x="75" y="56"/>
                  </a:lnTo>
                  <a:lnTo>
                    <a:pt x="75" y="55"/>
                  </a:lnTo>
                  <a:lnTo>
                    <a:pt x="77" y="48"/>
                  </a:lnTo>
                  <a:lnTo>
                    <a:pt x="79" y="40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5" y="25"/>
                  </a:lnTo>
                  <a:lnTo>
                    <a:pt x="75" y="24"/>
                  </a:lnTo>
                  <a:lnTo>
                    <a:pt x="72" y="17"/>
                  </a:lnTo>
                  <a:lnTo>
                    <a:pt x="67" y="12"/>
                  </a:lnTo>
                  <a:lnTo>
                    <a:pt x="67" y="11"/>
                  </a:lnTo>
                  <a:lnTo>
                    <a:pt x="61" y="7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65" y="2371"/>
              <a:ext cx="75" cy="7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2"/>
                </a:cxn>
                <a:cxn ang="0">
                  <a:pos x="60" y="8"/>
                </a:cxn>
                <a:cxn ang="0">
                  <a:pos x="68" y="16"/>
                </a:cxn>
                <a:cxn ang="0">
                  <a:pos x="74" y="26"/>
                </a:cxn>
                <a:cxn ang="0">
                  <a:pos x="75" y="38"/>
                </a:cxn>
                <a:cxn ang="0">
                  <a:pos x="74" y="50"/>
                </a:cxn>
                <a:cxn ang="0">
                  <a:pos x="68" y="60"/>
                </a:cxn>
                <a:cxn ang="0">
                  <a:pos x="60" y="69"/>
                </a:cxn>
                <a:cxn ang="0">
                  <a:pos x="49" y="74"/>
                </a:cxn>
                <a:cxn ang="0">
                  <a:pos x="37" y="76"/>
                </a:cxn>
                <a:cxn ang="0">
                  <a:pos x="25" y="74"/>
                </a:cxn>
                <a:cxn ang="0">
                  <a:pos x="15" y="69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5" y="8"/>
                </a:cxn>
                <a:cxn ang="0">
                  <a:pos x="25" y="2"/>
                </a:cxn>
                <a:cxn ang="0">
                  <a:pos x="37" y="0"/>
                </a:cxn>
              </a:cxnLst>
              <a:rect l="0" t="0" r="r" b="b"/>
              <a:pathLst>
                <a:path w="75" h="76">
                  <a:moveTo>
                    <a:pt x="37" y="0"/>
                  </a:moveTo>
                  <a:lnTo>
                    <a:pt x="49" y="2"/>
                  </a:lnTo>
                  <a:lnTo>
                    <a:pt x="60" y="8"/>
                  </a:lnTo>
                  <a:lnTo>
                    <a:pt x="68" y="16"/>
                  </a:lnTo>
                  <a:lnTo>
                    <a:pt x="74" y="26"/>
                  </a:lnTo>
                  <a:lnTo>
                    <a:pt x="75" y="38"/>
                  </a:lnTo>
                  <a:lnTo>
                    <a:pt x="74" y="50"/>
                  </a:lnTo>
                  <a:lnTo>
                    <a:pt x="68" y="60"/>
                  </a:lnTo>
                  <a:lnTo>
                    <a:pt x="60" y="69"/>
                  </a:lnTo>
                  <a:lnTo>
                    <a:pt x="49" y="74"/>
                  </a:lnTo>
                  <a:lnTo>
                    <a:pt x="37" y="76"/>
                  </a:lnTo>
                  <a:lnTo>
                    <a:pt x="25" y="74"/>
                  </a:lnTo>
                  <a:lnTo>
                    <a:pt x="15" y="69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5" y="8"/>
                  </a:lnTo>
                  <a:lnTo>
                    <a:pt x="25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763" y="2370"/>
              <a:ext cx="79" cy="79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3"/>
                </a:cxn>
                <a:cxn ang="0">
                  <a:pos x="73" y="53"/>
                </a:cxn>
                <a:cxn ang="0">
                  <a:pos x="70" y="59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39" y="76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26" y="73"/>
                </a:cxn>
                <a:cxn ang="0">
                  <a:pos x="26" y="73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5" y="3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4" y="55"/>
                </a:cxn>
                <a:cxn ang="0">
                  <a:pos x="17" y="72"/>
                </a:cxn>
                <a:cxn ang="0">
                  <a:pos x="31" y="78"/>
                </a:cxn>
                <a:cxn ang="0">
                  <a:pos x="47" y="78"/>
                </a:cxn>
                <a:cxn ang="0">
                  <a:pos x="62" y="72"/>
                </a:cxn>
                <a:cxn ang="0">
                  <a:pos x="76" y="55"/>
                </a:cxn>
                <a:cxn ang="0">
                  <a:pos x="79" y="39"/>
                </a:cxn>
                <a:cxn ang="0">
                  <a:pos x="76" y="24"/>
                </a:cxn>
                <a:cxn ang="0">
                  <a:pos x="68" y="11"/>
                </a:cxn>
                <a:cxn ang="0">
                  <a:pos x="54" y="3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4" y="6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0" y="69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46" y="75"/>
                  </a:lnTo>
                  <a:lnTo>
                    <a:pt x="39" y="76"/>
                  </a:lnTo>
                  <a:lnTo>
                    <a:pt x="31" y="75"/>
                  </a:lnTo>
                  <a:lnTo>
                    <a:pt x="32" y="76"/>
                  </a:lnTo>
                  <a:lnTo>
                    <a:pt x="32" y="75"/>
                  </a:lnTo>
                  <a:lnTo>
                    <a:pt x="31" y="75"/>
                  </a:lnTo>
                  <a:lnTo>
                    <a:pt x="32" y="76"/>
                  </a:lnTo>
                  <a:lnTo>
                    <a:pt x="32" y="75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19" y="69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10" y="19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1"/>
                  </a:lnTo>
                  <a:lnTo>
                    <a:pt x="12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5" y="76"/>
                  </a:lnTo>
                  <a:lnTo>
                    <a:pt x="31" y="78"/>
                  </a:lnTo>
                  <a:lnTo>
                    <a:pt x="32" y="78"/>
                  </a:lnTo>
                  <a:lnTo>
                    <a:pt x="39" y="79"/>
                  </a:lnTo>
                  <a:lnTo>
                    <a:pt x="47" y="78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62" y="72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79" y="39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2" y="7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626" y="3260"/>
              <a:ext cx="77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1" y="7"/>
                </a:cxn>
                <a:cxn ang="0">
                  <a:pos x="69" y="16"/>
                </a:cxn>
                <a:cxn ang="0">
                  <a:pos x="75" y="27"/>
                </a:cxn>
                <a:cxn ang="0">
                  <a:pos x="77" y="38"/>
                </a:cxn>
                <a:cxn ang="0">
                  <a:pos x="75" y="50"/>
                </a:cxn>
                <a:cxn ang="0">
                  <a:pos x="69" y="60"/>
                </a:cxn>
                <a:cxn ang="0">
                  <a:pos x="61" y="69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7" y="74"/>
                </a:cxn>
                <a:cxn ang="0">
                  <a:pos x="16" y="69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7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7" y="2"/>
                </a:cxn>
                <a:cxn ang="0">
                  <a:pos x="38" y="0"/>
                </a:cxn>
              </a:cxnLst>
              <a:rect l="0" t="0" r="r" b="b"/>
              <a:pathLst>
                <a:path w="77" h="76">
                  <a:moveTo>
                    <a:pt x="38" y="0"/>
                  </a:moveTo>
                  <a:lnTo>
                    <a:pt x="50" y="2"/>
                  </a:lnTo>
                  <a:lnTo>
                    <a:pt x="61" y="7"/>
                  </a:lnTo>
                  <a:lnTo>
                    <a:pt x="69" y="16"/>
                  </a:lnTo>
                  <a:lnTo>
                    <a:pt x="75" y="27"/>
                  </a:lnTo>
                  <a:lnTo>
                    <a:pt x="77" y="38"/>
                  </a:lnTo>
                  <a:lnTo>
                    <a:pt x="75" y="50"/>
                  </a:lnTo>
                  <a:lnTo>
                    <a:pt x="69" y="60"/>
                  </a:lnTo>
                  <a:lnTo>
                    <a:pt x="61" y="69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7" y="74"/>
                  </a:lnTo>
                  <a:lnTo>
                    <a:pt x="16" y="69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1625" y="3259"/>
              <a:ext cx="80" cy="79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59"/>
                </a:cxn>
                <a:cxn ang="0">
                  <a:pos x="66" y="64"/>
                </a:cxn>
                <a:cxn ang="0">
                  <a:pos x="66" y="64"/>
                </a:cxn>
                <a:cxn ang="0">
                  <a:pos x="55" y="74"/>
                </a:cxn>
                <a:cxn ang="0">
                  <a:pos x="55" y="74"/>
                </a:cxn>
                <a:cxn ang="0">
                  <a:pos x="39" y="76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9" y="3"/>
                </a:cxn>
                <a:cxn ang="0">
                  <a:pos x="32" y="1"/>
                </a:cxn>
                <a:cxn ang="0">
                  <a:pos x="24" y="3"/>
                </a:cxn>
                <a:cxn ang="0">
                  <a:pos x="11" y="12"/>
                </a:cxn>
                <a:cxn ang="0">
                  <a:pos x="2" y="24"/>
                </a:cxn>
                <a:cxn ang="0">
                  <a:pos x="0" y="39"/>
                </a:cxn>
                <a:cxn ang="0">
                  <a:pos x="3" y="55"/>
                </a:cxn>
                <a:cxn ang="0">
                  <a:pos x="12" y="67"/>
                </a:cxn>
                <a:cxn ang="0">
                  <a:pos x="24" y="76"/>
                </a:cxn>
                <a:cxn ang="0">
                  <a:pos x="39" y="79"/>
                </a:cxn>
                <a:cxn ang="0">
                  <a:pos x="55" y="75"/>
                </a:cxn>
                <a:cxn ang="0">
                  <a:pos x="72" y="61"/>
                </a:cxn>
                <a:cxn ang="0">
                  <a:pos x="78" y="47"/>
                </a:cxn>
                <a:cxn ang="0">
                  <a:pos x="78" y="32"/>
                </a:cxn>
                <a:cxn ang="0">
                  <a:pos x="72" y="17"/>
                </a:cxn>
                <a:cxn ang="0">
                  <a:pos x="62" y="6"/>
                </a:cxn>
                <a:cxn ang="0">
                  <a:pos x="47" y="1"/>
                </a:cxn>
              </a:cxnLst>
              <a:rect l="0" t="0" r="r" b="b"/>
              <a:pathLst>
                <a:path w="80" h="79">
                  <a:moveTo>
                    <a:pt x="47" y="4"/>
                  </a:moveTo>
                  <a:lnTo>
                    <a:pt x="54" y="6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4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6" y="39"/>
                  </a:lnTo>
                  <a:lnTo>
                    <a:pt x="75" y="47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3" y="72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53" y="72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47" y="74"/>
                  </a:lnTo>
                  <a:lnTo>
                    <a:pt x="39" y="76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3" y="39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9" y="3"/>
                  </a:lnTo>
                  <a:lnTo>
                    <a:pt x="47" y="4"/>
                  </a:lnTo>
                  <a:close/>
                  <a:moveTo>
                    <a:pt x="39" y="0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2" y="55"/>
                  </a:lnTo>
                  <a:lnTo>
                    <a:pt x="3" y="55"/>
                  </a:lnTo>
                  <a:lnTo>
                    <a:pt x="6" y="61"/>
                  </a:lnTo>
                  <a:lnTo>
                    <a:pt x="11" y="67"/>
                  </a:lnTo>
                  <a:lnTo>
                    <a:pt x="12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9" y="79"/>
                  </a:lnTo>
                  <a:lnTo>
                    <a:pt x="47" y="78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62" y="72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2" y="17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939" y="3263"/>
              <a:ext cx="76" cy="7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1" y="2"/>
                </a:cxn>
                <a:cxn ang="0">
                  <a:pos x="61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7"/>
                </a:cxn>
                <a:cxn ang="0">
                  <a:pos x="74" y="49"/>
                </a:cxn>
                <a:cxn ang="0">
                  <a:pos x="69" y="60"/>
                </a:cxn>
                <a:cxn ang="0">
                  <a:pos x="61" y="68"/>
                </a:cxn>
                <a:cxn ang="0">
                  <a:pos x="51" y="74"/>
                </a:cxn>
                <a:cxn ang="0">
                  <a:pos x="39" y="76"/>
                </a:cxn>
                <a:cxn ang="0">
                  <a:pos x="27" y="74"/>
                </a:cxn>
                <a:cxn ang="0">
                  <a:pos x="16" y="68"/>
                </a:cxn>
                <a:cxn ang="0">
                  <a:pos x="8" y="60"/>
                </a:cxn>
                <a:cxn ang="0">
                  <a:pos x="2" y="49"/>
                </a:cxn>
                <a:cxn ang="0">
                  <a:pos x="0" y="37"/>
                </a:cxn>
                <a:cxn ang="0">
                  <a:pos x="2" y="26"/>
                </a:cxn>
                <a:cxn ang="0">
                  <a:pos x="8" y="16"/>
                </a:cxn>
                <a:cxn ang="0">
                  <a:pos x="16" y="7"/>
                </a:cxn>
                <a:cxn ang="0">
                  <a:pos x="27" y="2"/>
                </a:cxn>
                <a:cxn ang="0">
                  <a:pos x="39" y="0"/>
                </a:cxn>
              </a:cxnLst>
              <a:rect l="0" t="0" r="r" b="b"/>
              <a:pathLst>
                <a:path w="76" h="76">
                  <a:moveTo>
                    <a:pt x="39" y="0"/>
                  </a:moveTo>
                  <a:lnTo>
                    <a:pt x="51" y="2"/>
                  </a:lnTo>
                  <a:lnTo>
                    <a:pt x="61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7"/>
                  </a:lnTo>
                  <a:lnTo>
                    <a:pt x="74" y="49"/>
                  </a:lnTo>
                  <a:lnTo>
                    <a:pt x="69" y="60"/>
                  </a:lnTo>
                  <a:lnTo>
                    <a:pt x="61" y="68"/>
                  </a:lnTo>
                  <a:lnTo>
                    <a:pt x="51" y="74"/>
                  </a:lnTo>
                  <a:lnTo>
                    <a:pt x="39" y="76"/>
                  </a:lnTo>
                  <a:lnTo>
                    <a:pt x="27" y="74"/>
                  </a:lnTo>
                  <a:lnTo>
                    <a:pt x="16" y="68"/>
                  </a:lnTo>
                  <a:lnTo>
                    <a:pt x="8" y="60"/>
                  </a:lnTo>
                  <a:lnTo>
                    <a:pt x="2" y="49"/>
                  </a:lnTo>
                  <a:lnTo>
                    <a:pt x="0" y="37"/>
                  </a:lnTo>
                  <a:lnTo>
                    <a:pt x="2" y="26"/>
                  </a:lnTo>
                  <a:lnTo>
                    <a:pt x="8" y="16"/>
                  </a:lnTo>
                  <a:lnTo>
                    <a:pt x="16" y="7"/>
                  </a:lnTo>
                  <a:lnTo>
                    <a:pt x="27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938" y="3262"/>
              <a:ext cx="79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5" y="13"/>
                </a:cxn>
                <a:cxn ang="0">
                  <a:pos x="65" y="13"/>
                </a:cxn>
                <a:cxn ang="0">
                  <a:pos x="69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0"/>
                </a:cxn>
                <a:cxn ang="0">
                  <a:pos x="75" y="30"/>
                </a:cxn>
                <a:cxn ang="0">
                  <a:pos x="73" y="53"/>
                </a:cxn>
                <a:cxn ang="0">
                  <a:pos x="73" y="53"/>
                </a:cxn>
                <a:cxn ang="0">
                  <a:pos x="69" y="59"/>
                </a:cxn>
                <a:cxn ang="0">
                  <a:pos x="65" y="64"/>
                </a:cxn>
                <a:cxn ang="0">
                  <a:pos x="65" y="64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40" y="75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6" y="52"/>
                </a:cxn>
                <a:cxn ang="0">
                  <a:pos x="6" y="52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5"/>
                </a:cxn>
                <a:cxn ang="0">
                  <a:pos x="25" y="5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40" y="0"/>
                </a:cxn>
                <a:cxn ang="0">
                  <a:pos x="25" y="2"/>
                </a:cxn>
                <a:cxn ang="0">
                  <a:pos x="12" y="11"/>
                </a:cxn>
                <a:cxn ang="0">
                  <a:pos x="3" y="23"/>
                </a:cxn>
                <a:cxn ang="0">
                  <a:pos x="1" y="31"/>
                </a:cxn>
                <a:cxn ang="0">
                  <a:pos x="3" y="54"/>
                </a:cxn>
                <a:cxn ang="0">
                  <a:pos x="11" y="67"/>
                </a:cxn>
                <a:cxn ang="0">
                  <a:pos x="24" y="75"/>
                </a:cxn>
                <a:cxn ang="0">
                  <a:pos x="32" y="77"/>
                </a:cxn>
                <a:cxn ang="0">
                  <a:pos x="55" y="75"/>
                </a:cxn>
                <a:cxn ang="0">
                  <a:pos x="67" y="67"/>
                </a:cxn>
                <a:cxn ang="0">
                  <a:pos x="76" y="54"/>
                </a:cxn>
                <a:cxn ang="0">
                  <a:pos x="79" y="38"/>
                </a:cxn>
                <a:cxn ang="0">
                  <a:pos x="76" y="24"/>
                </a:cxn>
                <a:cxn ang="0">
                  <a:pos x="68" y="11"/>
                </a:cxn>
                <a:cxn ang="0">
                  <a:pos x="56" y="3"/>
                </a:cxn>
                <a:cxn ang="0">
                  <a:pos x="40" y="0"/>
                </a:cxn>
              </a:cxnLst>
              <a:rect l="0" t="0" r="r" b="b"/>
              <a:pathLst>
                <a:path w="79" h="79">
                  <a:moveTo>
                    <a:pt x="47" y="3"/>
                  </a:moveTo>
                  <a:lnTo>
                    <a:pt x="54" y="5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3" y="25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6" y="38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75" y="54"/>
                  </a:lnTo>
                  <a:lnTo>
                    <a:pt x="73" y="52"/>
                  </a:lnTo>
                  <a:lnTo>
                    <a:pt x="73" y="53"/>
                  </a:lnTo>
                  <a:lnTo>
                    <a:pt x="75" y="54"/>
                  </a:lnTo>
                  <a:lnTo>
                    <a:pt x="73" y="52"/>
                  </a:lnTo>
                  <a:lnTo>
                    <a:pt x="69" y="59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5" y="64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4" y="72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47" y="74"/>
                  </a:lnTo>
                  <a:lnTo>
                    <a:pt x="40" y="75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3" y="38"/>
                  </a:lnTo>
                  <a:lnTo>
                    <a:pt x="4" y="30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9" y="9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40" y="3"/>
                  </a:lnTo>
                  <a:lnTo>
                    <a:pt x="47" y="3"/>
                  </a:lnTo>
                  <a:close/>
                  <a:moveTo>
                    <a:pt x="40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7" y="61"/>
                  </a:lnTo>
                  <a:lnTo>
                    <a:pt x="11" y="67"/>
                  </a:lnTo>
                  <a:lnTo>
                    <a:pt x="12" y="67"/>
                  </a:lnTo>
                  <a:lnTo>
                    <a:pt x="17" y="71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40" y="79"/>
                  </a:lnTo>
                  <a:lnTo>
                    <a:pt x="48" y="77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62" y="71"/>
                  </a:lnTo>
                  <a:lnTo>
                    <a:pt x="67" y="67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46"/>
                  </a:lnTo>
                  <a:lnTo>
                    <a:pt x="79" y="38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2137" y="3369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8" y="60"/>
                </a:cxn>
                <a:cxn ang="0">
                  <a:pos x="60" y="68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8" y="60"/>
                  </a:lnTo>
                  <a:lnTo>
                    <a:pt x="60" y="68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2135" y="3368"/>
              <a:ext cx="80" cy="79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66" y="13"/>
                </a:cxn>
                <a:cxn ang="0">
                  <a:pos x="66" y="13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59"/>
                </a:cxn>
                <a:cxn ang="0">
                  <a:pos x="66" y="64"/>
                </a:cxn>
                <a:cxn ang="0">
                  <a:pos x="66" y="64"/>
                </a:cxn>
                <a:cxn ang="0">
                  <a:pos x="55" y="73"/>
                </a:cxn>
                <a:cxn ang="0">
                  <a:pos x="55" y="73"/>
                </a:cxn>
                <a:cxn ang="0">
                  <a:pos x="40" y="75"/>
                </a:cxn>
                <a:cxn ang="0">
                  <a:pos x="33" y="74"/>
                </a:cxn>
                <a:cxn ang="0">
                  <a:pos x="33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3" y="12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0" y="3"/>
                </a:cxn>
                <a:cxn ang="0">
                  <a:pos x="33" y="0"/>
                </a:cxn>
                <a:cxn ang="0">
                  <a:pos x="24" y="3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4" y="55"/>
                </a:cxn>
                <a:cxn ang="0">
                  <a:pos x="12" y="67"/>
                </a:cxn>
                <a:cxn ang="0">
                  <a:pos x="25" y="75"/>
                </a:cxn>
                <a:cxn ang="0">
                  <a:pos x="40" y="79"/>
                </a:cxn>
                <a:cxn ang="0">
                  <a:pos x="56" y="75"/>
                </a:cxn>
                <a:cxn ang="0">
                  <a:pos x="72" y="61"/>
                </a:cxn>
                <a:cxn ang="0">
                  <a:pos x="78" y="47"/>
                </a:cxn>
                <a:cxn ang="0">
                  <a:pos x="78" y="31"/>
                </a:cxn>
                <a:cxn ang="0">
                  <a:pos x="72" y="17"/>
                </a:cxn>
                <a:cxn ang="0">
                  <a:pos x="62" y="6"/>
                </a:cxn>
                <a:cxn ang="0">
                  <a:pos x="48" y="0"/>
                </a:cxn>
              </a:cxnLst>
              <a:rect l="0" t="0" r="r" b="b"/>
              <a:pathLst>
                <a:path w="80" h="79">
                  <a:moveTo>
                    <a:pt x="47" y="4"/>
                  </a:moveTo>
                  <a:lnTo>
                    <a:pt x="55" y="6"/>
                  </a:lnTo>
                  <a:lnTo>
                    <a:pt x="55" y="4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6" y="65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6" y="65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4" y="72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4" y="72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47" y="74"/>
                  </a:lnTo>
                  <a:lnTo>
                    <a:pt x="40" y="75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3" y="74"/>
                  </a:lnTo>
                  <a:lnTo>
                    <a:pt x="26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0" y="69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10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20" y="9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3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3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8" y="71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32" y="77"/>
                  </a:lnTo>
                  <a:lnTo>
                    <a:pt x="33" y="77"/>
                  </a:lnTo>
                  <a:lnTo>
                    <a:pt x="40" y="79"/>
                  </a:lnTo>
                  <a:lnTo>
                    <a:pt x="48" y="77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62" y="71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626" y="2475"/>
              <a:ext cx="75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3" y="26"/>
                </a:cxn>
                <a:cxn ang="0">
                  <a:pos x="75" y="38"/>
                </a:cxn>
                <a:cxn ang="0">
                  <a:pos x="73" y="50"/>
                </a:cxn>
                <a:cxn ang="0">
                  <a:pos x="68" y="60"/>
                </a:cxn>
                <a:cxn ang="0">
                  <a:pos x="60" y="69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5" y="69"/>
                </a:cxn>
                <a:cxn ang="0">
                  <a:pos x="7" y="60"/>
                </a:cxn>
                <a:cxn ang="0">
                  <a:pos x="1" y="50"/>
                </a:cxn>
                <a:cxn ang="0">
                  <a:pos x="0" y="38"/>
                </a:cxn>
                <a:cxn ang="0">
                  <a:pos x="1" y="26"/>
                </a:cxn>
                <a:cxn ang="0">
                  <a:pos x="7" y="16"/>
                </a:cxn>
                <a:cxn ang="0">
                  <a:pos x="15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5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3" y="26"/>
                  </a:lnTo>
                  <a:lnTo>
                    <a:pt x="75" y="38"/>
                  </a:lnTo>
                  <a:lnTo>
                    <a:pt x="73" y="50"/>
                  </a:lnTo>
                  <a:lnTo>
                    <a:pt x="68" y="60"/>
                  </a:lnTo>
                  <a:lnTo>
                    <a:pt x="60" y="69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5" y="69"/>
                  </a:lnTo>
                  <a:lnTo>
                    <a:pt x="7" y="60"/>
                  </a:lnTo>
                  <a:lnTo>
                    <a:pt x="1" y="50"/>
                  </a:lnTo>
                  <a:lnTo>
                    <a:pt x="0" y="38"/>
                  </a:lnTo>
                  <a:lnTo>
                    <a:pt x="1" y="26"/>
                  </a:lnTo>
                  <a:lnTo>
                    <a:pt x="7" y="16"/>
                  </a:lnTo>
                  <a:lnTo>
                    <a:pt x="15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1624" y="2473"/>
              <a:ext cx="79" cy="80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9" y="20"/>
                </a:cxn>
                <a:cxn ang="0">
                  <a:pos x="73" y="26"/>
                </a:cxn>
                <a:cxn ang="0">
                  <a:pos x="73" y="26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3" y="55"/>
                </a:cxn>
                <a:cxn ang="0">
                  <a:pos x="73" y="55"/>
                </a:cxn>
                <a:cxn ang="0">
                  <a:pos x="69" y="60"/>
                </a:cxn>
                <a:cxn ang="0">
                  <a:pos x="66" y="66"/>
                </a:cxn>
                <a:cxn ang="0">
                  <a:pos x="66" y="66"/>
                </a:cxn>
                <a:cxn ang="0">
                  <a:pos x="54" y="75"/>
                </a:cxn>
                <a:cxn ang="0">
                  <a:pos x="54" y="75"/>
                </a:cxn>
                <a:cxn ang="0">
                  <a:pos x="40" y="77"/>
                </a:cxn>
                <a:cxn ang="0">
                  <a:pos x="33" y="76"/>
                </a:cxn>
                <a:cxn ang="0">
                  <a:pos x="33" y="76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67"/>
                </a:cxn>
                <a:cxn ang="0">
                  <a:pos x="13" y="67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4" y="14"/>
                </a:cxn>
                <a:cxn ang="0">
                  <a:pos x="13" y="13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4" y="4"/>
                </a:cxn>
                <a:cxn ang="0">
                  <a:pos x="11" y="12"/>
                </a:cxn>
                <a:cxn ang="0">
                  <a:pos x="3" y="25"/>
                </a:cxn>
                <a:cxn ang="0">
                  <a:pos x="0" y="40"/>
                </a:cxn>
                <a:cxn ang="0">
                  <a:pos x="3" y="56"/>
                </a:cxn>
                <a:cxn ang="0">
                  <a:pos x="12" y="68"/>
                </a:cxn>
                <a:cxn ang="0">
                  <a:pos x="25" y="77"/>
                </a:cxn>
                <a:cxn ang="0">
                  <a:pos x="40" y="80"/>
                </a:cxn>
                <a:cxn ang="0">
                  <a:pos x="56" y="76"/>
                </a:cxn>
                <a:cxn ang="0">
                  <a:pos x="72" y="62"/>
                </a:cxn>
                <a:cxn ang="0">
                  <a:pos x="78" y="48"/>
                </a:cxn>
                <a:cxn ang="0">
                  <a:pos x="78" y="32"/>
                </a:cxn>
                <a:cxn ang="0">
                  <a:pos x="72" y="18"/>
                </a:cxn>
                <a:cxn ang="0">
                  <a:pos x="62" y="7"/>
                </a:cxn>
                <a:cxn ang="0">
                  <a:pos x="48" y="1"/>
                </a:cxn>
              </a:cxnLst>
              <a:rect l="0" t="0" r="r" b="b"/>
              <a:pathLst>
                <a:path w="79" h="80">
                  <a:moveTo>
                    <a:pt x="47" y="4"/>
                  </a:moveTo>
                  <a:lnTo>
                    <a:pt x="54" y="6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9" y="20"/>
                  </a:lnTo>
                  <a:lnTo>
                    <a:pt x="73" y="26"/>
                  </a:lnTo>
                  <a:lnTo>
                    <a:pt x="74" y="25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4" y="25"/>
                  </a:lnTo>
                  <a:lnTo>
                    <a:pt x="73" y="26"/>
                  </a:lnTo>
                  <a:lnTo>
                    <a:pt x="75" y="33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5" y="33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6" y="40"/>
                  </a:lnTo>
                  <a:lnTo>
                    <a:pt x="75" y="47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3" y="54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3" y="54"/>
                  </a:lnTo>
                  <a:lnTo>
                    <a:pt x="69" y="60"/>
                  </a:lnTo>
                  <a:lnTo>
                    <a:pt x="65" y="66"/>
                  </a:lnTo>
                  <a:lnTo>
                    <a:pt x="66" y="67"/>
                  </a:lnTo>
                  <a:lnTo>
                    <a:pt x="66" y="66"/>
                  </a:lnTo>
                  <a:lnTo>
                    <a:pt x="65" y="66"/>
                  </a:lnTo>
                  <a:lnTo>
                    <a:pt x="66" y="67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47" y="76"/>
                  </a:lnTo>
                  <a:lnTo>
                    <a:pt x="40" y="77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33" y="76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33" y="76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6" y="74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6" y="74"/>
                  </a:lnTo>
                  <a:lnTo>
                    <a:pt x="19" y="70"/>
                  </a:lnTo>
                  <a:lnTo>
                    <a:pt x="14" y="66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4" y="47"/>
                  </a:lnTo>
                  <a:lnTo>
                    <a:pt x="3" y="4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9" y="10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3" y="1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7" y="62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7" y="73"/>
                  </a:lnTo>
                  <a:lnTo>
                    <a:pt x="24" y="76"/>
                  </a:lnTo>
                  <a:lnTo>
                    <a:pt x="25" y="77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40" y="80"/>
                  </a:lnTo>
                  <a:lnTo>
                    <a:pt x="48" y="79"/>
                  </a:lnTo>
                  <a:lnTo>
                    <a:pt x="55" y="77"/>
                  </a:lnTo>
                  <a:lnTo>
                    <a:pt x="56" y="76"/>
                  </a:lnTo>
                  <a:lnTo>
                    <a:pt x="62" y="73"/>
                  </a:lnTo>
                  <a:lnTo>
                    <a:pt x="67" y="68"/>
                  </a:lnTo>
                  <a:lnTo>
                    <a:pt x="72" y="62"/>
                  </a:lnTo>
                  <a:lnTo>
                    <a:pt x="75" y="56"/>
                  </a:lnTo>
                  <a:lnTo>
                    <a:pt x="76" y="55"/>
                  </a:lnTo>
                  <a:lnTo>
                    <a:pt x="78" y="48"/>
                  </a:lnTo>
                  <a:lnTo>
                    <a:pt x="79" y="40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6" y="25"/>
                  </a:lnTo>
                  <a:lnTo>
                    <a:pt x="75" y="24"/>
                  </a:lnTo>
                  <a:lnTo>
                    <a:pt x="72" y="18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2" y="7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48" y="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66" y="2966"/>
              <a:ext cx="76" cy="7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9" y="2"/>
                </a:cxn>
                <a:cxn ang="0">
                  <a:pos x="60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9" y="60"/>
                </a:cxn>
                <a:cxn ang="0">
                  <a:pos x="60" y="68"/>
                </a:cxn>
                <a:cxn ang="0">
                  <a:pos x="49" y="74"/>
                </a:cxn>
                <a:cxn ang="0">
                  <a:pos x="38" y="75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5">
                  <a:moveTo>
                    <a:pt x="38" y="0"/>
                  </a:moveTo>
                  <a:lnTo>
                    <a:pt x="49" y="2"/>
                  </a:lnTo>
                  <a:lnTo>
                    <a:pt x="60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49" y="74"/>
                  </a:lnTo>
                  <a:lnTo>
                    <a:pt x="38" y="75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765" y="2964"/>
              <a:ext cx="79" cy="79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9" y="20"/>
                </a:cxn>
                <a:cxn ang="0">
                  <a:pos x="72" y="25"/>
                </a:cxn>
                <a:cxn ang="0">
                  <a:pos x="72" y="25"/>
                </a:cxn>
                <a:cxn ang="0">
                  <a:pos x="74" y="32"/>
                </a:cxn>
                <a:cxn ang="0">
                  <a:pos x="74" y="32"/>
                </a:cxn>
                <a:cxn ang="0">
                  <a:pos x="72" y="54"/>
                </a:cxn>
                <a:cxn ang="0">
                  <a:pos x="72" y="54"/>
                </a:cxn>
                <a:cxn ang="0">
                  <a:pos x="69" y="60"/>
                </a:cxn>
                <a:cxn ang="0">
                  <a:pos x="65" y="65"/>
                </a:cxn>
                <a:cxn ang="0">
                  <a:pos x="65" y="65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39" y="76"/>
                </a:cxn>
                <a:cxn ang="0">
                  <a:pos x="31" y="75"/>
                </a:cxn>
                <a:cxn ang="0">
                  <a:pos x="31" y="75"/>
                </a:cxn>
                <a:cxn ang="0">
                  <a:pos x="25" y="73"/>
                </a:cxn>
                <a:cxn ang="0">
                  <a:pos x="25" y="73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9" y="10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4" y="3"/>
                </a:cxn>
                <a:cxn ang="0">
                  <a:pos x="11" y="12"/>
                </a:cxn>
                <a:cxn ang="0">
                  <a:pos x="3" y="24"/>
                </a:cxn>
                <a:cxn ang="0">
                  <a:pos x="0" y="33"/>
                </a:cxn>
                <a:cxn ang="0">
                  <a:pos x="2" y="55"/>
                </a:cxn>
                <a:cxn ang="0">
                  <a:pos x="11" y="68"/>
                </a:cxn>
                <a:cxn ang="0">
                  <a:pos x="24" y="76"/>
                </a:cxn>
                <a:cxn ang="0">
                  <a:pos x="39" y="79"/>
                </a:cxn>
                <a:cxn ang="0">
                  <a:pos x="54" y="76"/>
                </a:cxn>
                <a:cxn ang="0">
                  <a:pos x="72" y="62"/>
                </a:cxn>
                <a:cxn ang="0">
                  <a:pos x="77" y="48"/>
                </a:cxn>
                <a:cxn ang="0">
                  <a:pos x="77" y="32"/>
                </a:cxn>
                <a:cxn ang="0">
                  <a:pos x="72" y="18"/>
                </a:cxn>
                <a:cxn ang="0">
                  <a:pos x="61" y="7"/>
                </a:cxn>
                <a:cxn ang="0">
                  <a:pos x="46" y="1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3" y="6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9" y="10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4" y="14"/>
                  </a:lnTo>
                  <a:lnTo>
                    <a:pt x="69" y="20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5" y="40"/>
                  </a:lnTo>
                  <a:lnTo>
                    <a:pt x="74" y="47"/>
                  </a:lnTo>
                  <a:lnTo>
                    <a:pt x="72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69" y="60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5" y="65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5" y="65"/>
                  </a:lnTo>
                  <a:lnTo>
                    <a:pt x="59" y="70"/>
                  </a:lnTo>
                  <a:lnTo>
                    <a:pt x="52" y="73"/>
                  </a:lnTo>
                  <a:lnTo>
                    <a:pt x="54" y="74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4" y="74"/>
                  </a:lnTo>
                  <a:lnTo>
                    <a:pt x="53" y="73"/>
                  </a:lnTo>
                  <a:lnTo>
                    <a:pt x="46" y="75"/>
                  </a:lnTo>
                  <a:lnTo>
                    <a:pt x="39" y="76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70"/>
                  </a:lnTo>
                  <a:lnTo>
                    <a:pt x="13" y="65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3" y="4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9" y="20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9" y="10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9" y="4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1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6" y="62"/>
                  </a:lnTo>
                  <a:lnTo>
                    <a:pt x="11" y="68"/>
                  </a:lnTo>
                  <a:lnTo>
                    <a:pt x="17" y="72"/>
                  </a:lnTo>
                  <a:lnTo>
                    <a:pt x="23" y="76"/>
                  </a:lnTo>
                  <a:lnTo>
                    <a:pt x="24" y="76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9" y="79"/>
                  </a:lnTo>
                  <a:lnTo>
                    <a:pt x="46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1" y="72"/>
                  </a:lnTo>
                  <a:lnTo>
                    <a:pt x="67" y="68"/>
                  </a:lnTo>
                  <a:lnTo>
                    <a:pt x="72" y="62"/>
                  </a:lnTo>
                  <a:lnTo>
                    <a:pt x="75" y="56"/>
                  </a:lnTo>
                  <a:lnTo>
                    <a:pt x="75" y="55"/>
                  </a:lnTo>
                  <a:lnTo>
                    <a:pt x="77" y="48"/>
                  </a:lnTo>
                  <a:lnTo>
                    <a:pt x="79" y="40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5" y="25"/>
                  </a:lnTo>
                  <a:lnTo>
                    <a:pt x="75" y="24"/>
                  </a:lnTo>
                  <a:lnTo>
                    <a:pt x="72" y="18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1" y="7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71" y="3560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49"/>
                </a:cxn>
                <a:cxn ang="0">
                  <a:pos x="69" y="60"/>
                </a:cxn>
                <a:cxn ang="0">
                  <a:pos x="60" y="69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9"/>
                </a:cxn>
                <a:cxn ang="0">
                  <a:pos x="7" y="60"/>
                </a:cxn>
                <a:cxn ang="0">
                  <a:pos x="2" y="49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49"/>
                  </a:lnTo>
                  <a:lnTo>
                    <a:pt x="69" y="60"/>
                  </a:lnTo>
                  <a:lnTo>
                    <a:pt x="60" y="69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9"/>
                  </a:lnTo>
                  <a:lnTo>
                    <a:pt x="7" y="60"/>
                  </a:lnTo>
                  <a:lnTo>
                    <a:pt x="2" y="49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770" y="3559"/>
              <a:ext cx="79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9" y="19"/>
                </a:cxn>
                <a:cxn ang="0">
                  <a:pos x="72" y="25"/>
                </a:cxn>
                <a:cxn ang="0">
                  <a:pos x="72" y="25"/>
                </a:cxn>
                <a:cxn ang="0">
                  <a:pos x="74" y="31"/>
                </a:cxn>
                <a:cxn ang="0">
                  <a:pos x="74" y="31"/>
                </a:cxn>
                <a:cxn ang="0">
                  <a:pos x="72" y="53"/>
                </a:cxn>
                <a:cxn ang="0">
                  <a:pos x="72" y="53"/>
                </a:cxn>
                <a:cxn ang="0">
                  <a:pos x="69" y="59"/>
                </a:cxn>
                <a:cxn ang="0">
                  <a:pos x="65" y="64"/>
                </a:cxn>
                <a:cxn ang="0">
                  <a:pos x="65" y="64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39" y="75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6" y="52"/>
                </a:cxn>
                <a:cxn ang="0">
                  <a:pos x="6" y="52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11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3" y="54"/>
                </a:cxn>
                <a:cxn ang="0">
                  <a:pos x="17" y="72"/>
                </a:cxn>
                <a:cxn ang="0">
                  <a:pos x="31" y="77"/>
                </a:cxn>
                <a:cxn ang="0">
                  <a:pos x="47" y="77"/>
                </a:cxn>
                <a:cxn ang="0">
                  <a:pos x="61" y="72"/>
                </a:cxn>
                <a:cxn ang="0">
                  <a:pos x="75" y="54"/>
                </a:cxn>
                <a:cxn ang="0">
                  <a:pos x="79" y="39"/>
                </a:cxn>
                <a:cxn ang="0">
                  <a:pos x="76" y="24"/>
                </a:cxn>
                <a:cxn ang="0">
                  <a:pos x="67" y="11"/>
                </a:cxn>
                <a:cxn ang="0">
                  <a:pos x="54" y="2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3" y="6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2" y="25"/>
                  </a:lnTo>
                  <a:lnTo>
                    <a:pt x="74" y="24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4" y="24"/>
                  </a:lnTo>
                  <a:lnTo>
                    <a:pt x="72" y="25"/>
                  </a:lnTo>
                  <a:lnTo>
                    <a:pt x="74" y="31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6" y="39"/>
                  </a:lnTo>
                  <a:lnTo>
                    <a:pt x="74" y="46"/>
                  </a:lnTo>
                  <a:lnTo>
                    <a:pt x="72" y="53"/>
                  </a:lnTo>
                  <a:lnTo>
                    <a:pt x="74" y="54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74" y="54"/>
                  </a:lnTo>
                  <a:lnTo>
                    <a:pt x="72" y="52"/>
                  </a:lnTo>
                  <a:lnTo>
                    <a:pt x="69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5" y="64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3" y="72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3" y="72"/>
                  </a:lnTo>
                  <a:lnTo>
                    <a:pt x="46" y="74"/>
                  </a:lnTo>
                  <a:lnTo>
                    <a:pt x="39" y="75"/>
                  </a:lnTo>
                  <a:lnTo>
                    <a:pt x="31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1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3" y="64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13" y="64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2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7" y="61"/>
                  </a:lnTo>
                  <a:lnTo>
                    <a:pt x="11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2" y="77"/>
                  </a:lnTo>
                  <a:lnTo>
                    <a:pt x="39" y="79"/>
                  </a:lnTo>
                  <a:lnTo>
                    <a:pt x="47" y="77"/>
                  </a:lnTo>
                  <a:lnTo>
                    <a:pt x="54" y="75"/>
                  </a:lnTo>
                  <a:lnTo>
                    <a:pt x="55" y="75"/>
                  </a:lnTo>
                  <a:lnTo>
                    <a:pt x="61" y="72"/>
                  </a:lnTo>
                  <a:lnTo>
                    <a:pt x="67" y="67"/>
                  </a:lnTo>
                  <a:lnTo>
                    <a:pt x="72" y="61"/>
                  </a:lnTo>
                  <a:lnTo>
                    <a:pt x="75" y="54"/>
                  </a:lnTo>
                  <a:lnTo>
                    <a:pt x="76" y="54"/>
                  </a:lnTo>
                  <a:lnTo>
                    <a:pt x="78" y="46"/>
                  </a:lnTo>
                  <a:lnTo>
                    <a:pt x="79" y="39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5" y="23"/>
                  </a:lnTo>
                  <a:lnTo>
                    <a:pt x="72" y="17"/>
                  </a:lnTo>
                  <a:lnTo>
                    <a:pt x="67" y="11"/>
                  </a:lnTo>
                  <a:lnTo>
                    <a:pt x="61" y="6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1796" y="2577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60" y="68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1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60" y="68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1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1794" y="2576"/>
              <a:ext cx="80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6" y="13"/>
                </a:cxn>
                <a:cxn ang="0">
                  <a:pos x="66" y="13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60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5" y="72"/>
                </a:cxn>
                <a:cxn ang="0">
                  <a:pos x="25" y="72"/>
                </a:cxn>
                <a:cxn ang="0">
                  <a:pos x="20" y="69"/>
                </a:cxn>
                <a:cxn ang="0">
                  <a:pos x="14" y="65"/>
                </a:cxn>
                <a:cxn ang="0">
                  <a:pos x="10" y="60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0" y="19"/>
                </a:cxn>
                <a:cxn ang="0">
                  <a:pos x="14" y="13"/>
                </a:cxn>
                <a:cxn ang="0">
                  <a:pos x="20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40" y="0"/>
                </a:cxn>
                <a:cxn ang="0">
                  <a:pos x="25" y="2"/>
                </a:cxn>
                <a:cxn ang="0">
                  <a:pos x="12" y="11"/>
                </a:cxn>
                <a:cxn ang="0">
                  <a:pos x="4" y="23"/>
                </a:cxn>
                <a:cxn ang="0">
                  <a:pos x="1" y="32"/>
                </a:cxn>
                <a:cxn ang="0">
                  <a:pos x="3" y="54"/>
                </a:cxn>
                <a:cxn ang="0">
                  <a:pos x="12" y="67"/>
                </a:cxn>
                <a:cxn ang="0">
                  <a:pos x="24" y="75"/>
                </a:cxn>
                <a:cxn ang="0">
                  <a:pos x="33" y="77"/>
                </a:cxn>
                <a:cxn ang="0">
                  <a:pos x="55" y="75"/>
                </a:cxn>
                <a:cxn ang="0">
                  <a:pos x="68" y="67"/>
                </a:cxn>
                <a:cxn ang="0">
                  <a:pos x="76" y="54"/>
                </a:cxn>
                <a:cxn ang="0">
                  <a:pos x="78" y="32"/>
                </a:cxn>
                <a:cxn ang="0">
                  <a:pos x="76" y="23"/>
                </a:cxn>
                <a:cxn ang="0">
                  <a:pos x="68" y="11"/>
                </a:cxn>
                <a:cxn ang="0">
                  <a:pos x="55" y="2"/>
                </a:cxn>
              </a:cxnLst>
              <a:rect l="0" t="0" r="r" b="b"/>
              <a:pathLst>
                <a:path w="80" h="79">
                  <a:moveTo>
                    <a:pt x="47" y="4"/>
                  </a:move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47" y="74"/>
                  </a:lnTo>
                  <a:lnTo>
                    <a:pt x="40" y="75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3" y="74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0" y="69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0" y="60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10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20" y="9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3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3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2"/>
                  </a:lnTo>
                  <a:lnTo>
                    <a:pt x="12" y="67"/>
                  </a:lnTo>
                  <a:lnTo>
                    <a:pt x="12" y="68"/>
                  </a:lnTo>
                  <a:lnTo>
                    <a:pt x="18" y="71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32" y="77"/>
                  </a:lnTo>
                  <a:lnTo>
                    <a:pt x="33" y="77"/>
                  </a:lnTo>
                  <a:lnTo>
                    <a:pt x="40" y="79"/>
                  </a:lnTo>
                  <a:lnTo>
                    <a:pt x="48" y="77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68" y="68"/>
                  </a:lnTo>
                  <a:lnTo>
                    <a:pt x="68" y="67"/>
                  </a:lnTo>
                  <a:lnTo>
                    <a:pt x="72" y="62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941" y="3663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9" y="60"/>
                </a:cxn>
                <a:cxn ang="0">
                  <a:pos x="60" y="68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939" y="3661"/>
              <a:ext cx="80" cy="80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55" y="5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20"/>
                </a:cxn>
                <a:cxn ang="0">
                  <a:pos x="74" y="26"/>
                </a:cxn>
                <a:cxn ang="0">
                  <a:pos x="74" y="26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4" y="55"/>
                </a:cxn>
                <a:cxn ang="0">
                  <a:pos x="74" y="55"/>
                </a:cxn>
                <a:cxn ang="0">
                  <a:pos x="70" y="60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5" y="74"/>
                </a:cxn>
                <a:cxn ang="0">
                  <a:pos x="55" y="74"/>
                </a:cxn>
                <a:cxn ang="0">
                  <a:pos x="40" y="76"/>
                </a:cxn>
                <a:cxn ang="0">
                  <a:pos x="33" y="75"/>
                </a:cxn>
                <a:cxn ang="0">
                  <a:pos x="33" y="75"/>
                </a:cxn>
                <a:cxn ang="0">
                  <a:pos x="26" y="73"/>
                </a:cxn>
                <a:cxn ang="0">
                  <a:pos x="26" y="73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4" y="14"/>
                </a:cxn>
                <a:cxn ang="0">
                  <a:pos x="13" y="13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4" y="4"/>
                </a:cxn>
                <a:cxn ang="0">
                  <a:pos x="12" y="12"/>
                </a:cxn>
                <a:cxn ang="0">
                  <a:pos x="3" y="25"/>
                </a:cxn>
                <a:cxn ang="0">
                  <a:pos x="0" y="40"/>
                </a:cxn>
                <a:cxn ang="0">
                  <a:pos x="4" y="56"/>
                </a:cxn>
                <a:cxn ang="0">
                  <a:pos x="12" y="68"/>
                </a:cxn>
                <a:cxn ang="0">
                  <a:pos x="25" y="76"/>
                </a:cxn>
                <a:cxn ang="0">
                  <a:pos x="40" y="80"/>
                </a:cxn>
                <a:cxn ang="0">
                  <a:pos x="56" y="76"/>
                </a:cxn>
                <a:cxn ang="0">
                  <a:pos x="73" y="62"/>
                </a:cxn>
                <a:cxn ang="0">
                  <a:pos x="79" y="48"/>
                </a:cxn>
                <a:cxn ang="0">
                  <a:pos x="79" y="32"/>
                </a:cxn>
                <a:cxn ang="0">
                  <a:pos x="73" y="18"/>
                </a:cxn>
                <a:cxn ang="0">
                  <a:pos x="62" y="7"/>
                </a:cxn>
                <a:cxn ang="0">
                  <a:pos x="48" y="1"/>
                </a:cxn>
              </a:cxnLst>
              <a:rect l="0" t="0" r="r" b="b"/>
              <a:pathLst>
                <a:path w="80" h="80">
                  <a:moveTo>
                    <a:pt x="47" y="4"/>
                  </a:moveTo>
                  <a:lnTo>
                    <a:pt x="55" y="6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6" y="14"/>
                  </a:lnTo>
                  <a:lnTo>
                    <a:pt x="70" y="20"/>
                  </a:lnTo>
                  <a:lnTo>
                    <a:pt x="74" y="26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76" y="32"/>
                  </a:lnTo>
                  <a:lnTo>
                    <a:pt x="77" y="40"/>
                  </a:lnTo>
                  <a:lnTo>
                    <a:pt x="76" y="47"/>
                  </a:lnTo>
                  <a:lnTo>
                    <a:pt x="74" y="55"/>
                  </a:lnTo>
                  <a:lnTo>
                    <a:pt x="75" y="55"/>
                  </a:lnTo>
                  <a:lnTo>
                    <a:pt x="74" y="54"/>
                  </a:lnTo>
                  <a:lnTo>
                    <a:pt x="74" y="55"/>
                  </a:lnTo>
                  <a:lnTo>
                    <a:pt x="75" y="55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7" y="66"/>
                  </a:lnTo>
                  <a:lnTo>
                    <a:pt x="66" y="65"/>
                  </a:lnTo>
                  <a:lnTo>
                    <a:pt x="66" y="66"/>
                  </a:lnTo>
                  <a:lnTo>
                    <a:pt x="67" y="66"/>
                  </a:lnTo>
                  <a:lnTo>
                    <a:pt x="66" y="65"/>
                  </a:lnTo>
                  <a:lnTo>
                    <a:pt x="60" y="70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47" y="75"/>
                  </a:lnTo>
                  <a:lnTo>
                    <a:pt x="40" y="76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3" y="75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3" y="75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0" y="70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6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6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4" y="47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10" y="20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3" y="1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7" y="62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8" y="72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32" y="78"/>
                  </a:lnTo>
                  <a:lnTo>
                    <a:pt x="33" y="78"/>
                  </a:lnTo>
                  <a:lnTo>
                    <a:pt x="40" y="80"/>
                  </a:lnTo>
                  <a:lnTo>
                    <a:pt x="48" y="78"/>
                  </a:lnTo>
                  <a:lnTo>
                    <a:pt x="55" y="76"/>
                  </a:lnTo>
                  <a:lnTo>
                    <a:pt x="56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3" y="62"/>
                  </a:lnTo>
                  <a:lnTo>
                    <a:pt x="76" y="56"/>
                  </a:lnTo>
                  <a:lnTo>
                    <a:pt x="77" y="55"/>
                  </a:lnTo>
                  <a:lnTo>
                    <a:pt x="79" y="48"/>
                  </a:lnTo>
                  <a:lnTo>
                    <a:pt x="80" y="40"/>
                  </a:lnTo>
                  <a:lnTo>
                    <a:pt x="79" y="33"/>
                  </a:lnTo>
                  <a:lnTo>
                    <a:pt x="79" y="32"/>
                  </a:lnTo>
                  <a:lnTo>
                    <a:pt x="77" y="25"/>
                  </a:lnTo>
                  <a:lnTo>
                    <a:pt x="76" y="24"/>
                  </a:lnTo>
                  <a:lnTo>
                    <a:pt x="73" y="18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2" y="7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48" y="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436" y="2986"/>
              <a:ext cx="75" cy="7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3" y="26"/>
                </a:cxn>
                <a:cxn ang="0">
                  <a:pos x="75" y="38"/>
                </a:cxn>
                <a:cxn ang="0">
                  <a:pos x="73" y="50"/>
                </a:cxn>
                <a:cxn ang="0">
                  <a:pos x="68" y="60"/>
                </a:cxn>
                <a:cxn ang="0">
                  <a:pos x="60" y="69"/>
                </a:cxn>
                <a:cxn ang="0">
                  <a:pos x="49" y="74"/>
                </a:cxn>
                <a:cxn ang="0">
                  <a:pos x="37" y="76"/>
                </a:cxn>
                <a:cxn ang="0">
                  <a:pos x="25" y="74"/>
                </a:cxn>
                <a:cxn ang="0">
                  <a:pos x="15" y="69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5" y="7"/>
                </a:cxn>
                <a:cxn ang="0">
                  <a:pos x="25" y="2"/>
                </a:cxn>
                <a:cxn ang="0">
                  <a:pos x="37" y="0"/>
                </a:cxn>
              </a:cxnLst>
              <a:rect l="0" t="0" r="r" b="b"/>
              <a:pathLst>
                <a:path w="75" h="76">
                  <a:moveTo>
                    <a:pt x="37" y="0"/>
                  </a:moveTo>
                  <a:lnTo>
                    <a:pt x="49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3" y="26"/>
                  </a:lnTo>
                  <a:lnTo>
                    <a:pt x="75" y="38"/>
                  </a:lnTo>
                  <a:lnTo>
                    <a:pt x="73" y="50"/>
                  </a:lnTo>
                  <a:lnTo>
                    <a:pt x="68" y="60"/>
                  </a:lnTo>
                  <a:lnTo>
                    <a:pt x="60" y="69"/>
                  </a:lnTo>
                  <a:lnTo>
                    <a:pt x="49" y="74"/>
                  </a:lnTo>
                  <a:lnTo>
                    <a:pt x="37" y="76"/>
                  </a:lnTo>
                  <a:lnTo>
                    <a:pt x="25" y="74"/>
                  </a:lnTo>
                  <a:lnTo>
                    <a:pt x="15" y="69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5" y="7"/>
                  </a:lnTo>
                  <a:lnTo>
                    <a:pt x="25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1434" y="2985"/>
              <a:ext cx="79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9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3"/>
                </a:cxn>
                <a:cxn ang="0">
                  <a:pos x="73" y="53"/>
                </a:cxn>
                <a:cxn ang="0">
                  <a:pos x="69" y="59"/>
                </a:cxn>
                <a:cxn ang="0">
                  <a:pos x="66" y="64"/>
                </a:cxn>
                <a:cxn ang="0">
                  <a:pos x="66" y="64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39" y="76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1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4" y="55"/>
                </a:cxn>
                <a:cxn ang="0">
                  <a:pos x="17" y="72"/>
                </a:cxn>
                <a:cxn ang="0">
                  <a:pos x="31" y="78"/>
                </a:cxn>
                <a:cxn ang="0">
                  <a:pos x="47" y="78"/>
                </a:cxn>
                <a:cxn ang="0">
                  <a:pos x="62" y="72"/>
                </a:cxn>
                <a:cxn ang="0">
                  <a:pos x="75" y="55"/>
                </a:cxn>
                <a:cxn ang="0">
                  <a:pos x="79" y="39"/>
                </a:cxn>
                <a:cxn ang="0">
                  <a:pos x="76" y="24"/>
                </a:cxn>
                <a:cxn ang="0">
                  <a:pos x="67" y="11"/>
                </a:cxn>
                <a:cxn ang="0">
                  <a:pos x="54" y="2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4" y="6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69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3" y="72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3" y="72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9" y="76"/>
                  </a:lnTo>
                  <a:lnTo>
                    <a:pt x="31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1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3" y="64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3" y="64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2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1"/>
                  </a:lnTo>
                  <a:lnTo>
                    <a:pt x="11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5" y="76"/>
                  </a:lnTo>
                  <a:lnTo>
                    <a:pt x="31" y="78"/>
                  </a:lnTo>
                  <a:lnTo>
                    <a:pt x="32" y="78"/>
                  </a:lnTo>
                  <a:lnTo>
                    <a:pt x="39" y="79"/>
                  </a:lnTo>
                  <a:lnTo>
                    <a:pt x="47" y="78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62" y="72"/>
                  </a:lnTo>
                  <a:lnTo>
                    <a:pt x="67" y="67"/>
                  </a:lnTo>
                  <a:lnTo>
                    <a:pt x="72" y="61"/>
                  </a:lnTo>
                  <a:lnTo>
                    <a:pt x="75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79" y="39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2" y="17"/>
                  </a:lnTo>
                  <a:lnTo>
                    <a:pt x="67" y="11"/>
                  </a:lnTo>
                  <a:lnTo>
                    <a:pt x="62" y="6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1621" y="2871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9" y="60"/>
                </a:cxn>
                <a:cxn ang="0">
                  <a:pos x="60" y="68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7" name="Freeform 54"/>
            <p:cNvSpPr>
              <a:spLocks noEditPoints="1"/>
            </p:cNvSpPr>
            <p:nvPr/>
          </p:nvSpPr>
          <p:spPr bwMode="auto">
            <a:xfrm>
              <a:off x="1620" y="2870"/>
              <a:ext cx="79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5" y="13"/>
                </a:cxn>
                <a:cxn ang="0">
                  <a:pos x="65" y="13"/>
                </a:cxn>
                <a:cxn ang="0">
                  <a:pos x="69" y="19"/>
                </a:cxn>
                <a:cxn ang="0">
                  <a:pos x="72" y="25"/>
                </a:cxn>
                <a:cxn ang="0">
                  <a:pos x="72" y="25"/>
                </a:cxn>
                <a:cxn ang="0">
                  <a:pos x="74" y="31"/>
                </a:cxn>
                <a:cxn ang="0">
                  <a:pos x="74" y="31"/>
                </a:cxn>
                <a:cxn ang="0">
                  <a:pos x="72" y="54"/>
                </a:cxn>
                <a:cxn ang="0">
                  <a:pos x="72" y="54"/>
                </a:cxn>
                <a:cxn ang="0">
                  <a:pos x="69" y="59"/>
                </a:cxn>
                <a:cxn ang="0">
                  <a:pos x="65" y="64"/>
                </a:cxn>
                <a:cxn ang="0">
                  <a:pos x="65" y="64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39" y="75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5" y="72"/>
                </a:cxn>
                <a:cxn ang="0">
                  <a:pos x="25" y="72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13" y="13"/>
                </a:cxn>
                <a:cxn ang="0">
                  <a:pos x="12" y="12"/>
                </a:cxn>
                <a:cxn ang="0">
                  <a:pos x="25" y="5"/>
                </a:cxn>
                <a:cxn ang="0">
                  <a:pos x="25" y="5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39" y="3"/>
                </a:cxn>
                <a:cxn ang="0">
                  <a:pos x="32" y="0"/>
                </a:cxn>
                <a:cxn ang="0">
                  <a:pos x="23" y="3"/>
                </a:cxn>
                <a:cxn ang="0">
                  <a:pos x="11" y="11"/>
                </a:cxn>
                <a:cxn ang="0">
                  <a:pos x="2" y="24"/>
                </a:cxn>
                <a:cxn ang="0">
                  <a:pos x="0" y="39"/>
                </a:cxn>
                <a:cxn ang="0">
                  <a:pos x="3" y="55"/>
                </a:cxn>
                <a:cxn ang="0">
                  <a:pos x="11" y="67"/>
                </a:cxn>
                <a:cxn ang="0">
                  <a:pos x="24" y="75"/>
                </a:cxn>
                <a:cxn ang="0">
                  <a:pos x="39" y="79"/>
                </a:cxn>
                <a:cxn ang="0">
                  <a:pos x="55" y="75"/>
                </a:cxn>
                <a:cxn ang="0">
                  <a:pos x="71" y="61"/>
                </a:cxn>
                <a:cxn ang="0">
                  <a:pos x="77" y="47"/>
                </a:cxn>
                <a:cxn ang="0">
                  <a:pos x="77" y="31"/>
                </a:cxn>
                <a:cxn ang="0">
                  <a:pos x="71" y="17"/>
                </a:cxn>
                <a:cxn ang="0">
                  <a:pos x="61" y="6"/>
                </a:cxn>
                <a:cxn ang="0">
                  <a:pos x="47" y="0"/>
                </a:cxn>
              </a:cxnLst>
              <a:rect l="0" t="0" r="r" b="b"/>
              <a:pathLst>
                <a:path w="79" h="79">
                  <a:moveTo>
                    <a:pt x="46" y="3"/>
                  </a:moveTo>
                  <a:lnTo>
                    <a:pt x="54" y="5"/>
                  </a:lnTo>
                  <a:lnTo>
                    <a:pt x="54" y="4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9" y="19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2" y="25"/>
                  </a:lnTo>
                  <a:lnTo>
                    <a:pt x="74" y="32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2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5" y="39"/>
                  </a:lnTo>
                  <a:lnTo>
                    <a:pt x="74" y="46"/>
                  </a:lnTo>
                  <a:lnTo>
                    <a:pt x="72" y="54"/>
                  </a:lnTo>
                  <a:lnTo>
                    <a:pt x="73" y="54"/>
                  </a:lnTo>
                  <a:lnTo>
                    <a:pt x="72" y="53"/>
                  </a:lnTo>
                  <a:lnTo>
                    <a:pt x="72" y="54"/>
                  </a:lnTo>
                  <a:lnTo>
                    <a:pt x="73" y="54"/>
                  </a:lnTo>
                  <a:lnTo>
                    <a:pt x="72" y="53"/>
                  </a:lnTo>
                  <a:lnTo>
                    <a:pt x="69" y="59"/>
                  </a:lnTo>
                  <a:lnTo>
                    <a:pt x="64" y="65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64" y="65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9" y="75"/>
                  </a:lnTo>
                  <a:lnTo>
                    <a:pt x="31" y="74"/>
                  </a:lnTo>
                  <a:lnTo>
                    <a:pt x="31" y="76"/>
                  </a:lnTo>
                  <a:lnTo>
                    <a:pt x="32" y="74"/>
                  </a:lnTo>
                  <a:lnTo>
                    <a:pt x="31" y="74"/>
                  </a:lnTo>
                  <a:lnTo>
                    <a:pt x="31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5" y="72"/>
                  </a:lnTo>
                  <a:lnTo>
                    <a:pt x="19" y="69"/>
                  </a:lnTo>
                  <a:lnTo>
                    <a:pt x="13" y="64"/>
                  </a:lnTo>
                  <a:lnTo>
                    <a:pt x="12" y="65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2" y="65"/>
                  </a:lnTo>
                  <a:lnTo>
                    <a:pt x="13" y="65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9" y="9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3"/>
                  </a:lnTo>
                  <a:close/>
                  <a:moveTo>
                    <a:pt x="39" y="0"/>
                  </a:moveTo>
                  <a:lnTo>
                    <a:pt x="32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3" y="55"/>
                  </a:lnTo>
                  <a:lnTo>
                    <a:pt x="6" y="6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7" y="71"/>
                  </a:lnTo>
                  <a:lnTo>
                    <a:pt x="23" y="75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2" y="77"/>
                  </a:lnTo>
                  <a:lnTo>
                    <a:pt x="39" y="79"/>
                  </a:lnTo>
                  <a:lnTo>
                    <a:pt x="47" y="77"/>
                  </a:lnTo>
                  <a:lnTo>
                    <a:pt x="54" y="75"/>
                  </a:lnTo>
                  <a:lnTo>
                    <a:pt x="55" y="75"/>
                  </a:lnTo>
                  <a:lnTo>
                    <a:pt x="61" y="71"/>
                  </a:lnTo>
                  <a:lnTo>
                    <a:pt x="67" y="67"/>
                  </a:lnTo>
                  <a:lnTo>
                    <a:pt x="71" y="61"/>
                  </a:lnTo>
                  <a:lnTo>
                    <a:pt x="75" y="55"/>
                  </a:lnTo>
                  <a:lnTo>
                    <a:pt x="75" y="54"/>
                  </a:lnTo>
                  <a:lnTo>
                    <a:pt x="77" y="47"/>
                  </a:lnTo>
                  <a:lnTo>
                    <a:pt x="79" y="39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1" y="17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1" y="6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1797" y="3171"/>
              <a:ext cx="77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1" y="7"/>
                </a:cxn>
                <a:cxn ang="0">
                  <a:pos x="69" y="16"/>
                </a:cxn>
                <a:cxn ang="0">
                  <a:pos x="75" y="27"/>
                </a:cxn>
                <a:cxn ang="0">
                  <a:pos x="77" y="38"/>
                </a:cxn>
                <a:cxn ang="0">
                  <a:pos x="75" y="50"/>
                </a:cxn>
                <a:cxn ang="0">
                  <a:pos x="69" y="61"/>
                </a:cxn>
                <a:cxn ang="0">
                  <a:pos x="61" y="69"/>
                </a:cxn>
                <a:cxn ang="0">
                  <a:pos x="50" y="75"/>
                </a:cxn>
                <a:cxn ang="0">
                  <a:pos x="38" y="77"/>
                </a:cxn>
                <a:cxn ang="0">
                  <a:pos x="26" y="75"/>
                </a:cxn>
                <a:cxn ang="0">
                  <a:pos x="16" y="69"/>
                </a:cxn>
                <a:cxn ang="0">
                  <a:pos x="7" y="61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7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lnTo>
                    <a:pt x="50" y="2"/>
                  </a:lnTo>
                  <a:lnTo>
                    <a:pt x="61" y="7"/>
                  </a:lnTo>
                  <a:lnTo>
                    <a:pt x="69" y="16"/>
                  </a:lnTo>
                  <a:lnTo>
                    <a:pt x="75" y="27"/>
                  </a:lnTo>
                  <a:lnTo>
                    <a:pt x="77" y="38"/>
                  </a:lnTo>
                  <a:lnTo>
                    <a:pt x="75" y="50"/>
                  </a:lnTo>
                  <a:lnTo>
                    <a:pt x="69" y="61"/>
                  </a:lnTo>
                  <a:lnTo>
                    <a:pt x="61" y="69"/>
                  </a:lnTo>
                  <a:lnTo>
                    <a:pt x="50" y="75"/>
                  </a:lnTo>
                  <a:lnTo>
                    <a:pt x="38" y="77"/>
                  </a:lnTo>
                  <a:lnTo>
                    <a:pt x="26" y="75"/>
                  </a:lnTo>
                  <a:lnTo>
                    <a:pt x="16" y="69"/>
                  </a:lnTo>
                  <a:lnTo>
                    <a:pt x="7" y="61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1796" y="3170"/>
              <a:ext cx="80" cy="80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60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39" y="76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25" y="73"/>
                </a:cxn>
                <a:cxn ang="0">
                  <a:pos x="25" y="73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9" y="3"/>
                </a:cxn>
                <a:cxn ang="0">
                  <a:pos x="32" y="1"/>
                </a:cxn>
                <a:cxn ang="0">
                  <a:pos x="23" y="3"/>
                </a:cxn>
                <a:cxn ang="0">
                  <a:pos x="11" y="12"/>
                </a:cxn>
                <a:cxn ang="0">
                  <a:pos x="2" y="24"/>
                </a:cxn>
                <a:cxn ang="0">
                  <a:pos x="0" y="39"/>
                </a:cxn>
                <a:cxn ang="0">
                  <a:pos x="3" y="55"/>
                </a:cxn>
                <a:cxn ang="0">
                  <a:pos x="12" y="68"/>
                </a:cxn>
                <a:cxn ang="0">
                  <a:pos x="24" y="76"/>
                </a:cxn>
                <a:cxn ang="0">
                  <a:pos x="39" y="80"/>
                </a:cxn>
                <a:cxn ang="0">
                  <a:pos x="55" y="76"/>
                </a:cxn>
                <a:cxn ang="0">
                  <a:pos x="72" y="62"/>
                </a:cxn>
                <a:cxn ang="0">
                  <a:pos x="78" y="47"/>
                </a:cxn>
                <a:cxn ang="0">
                  <a:pos x="78" y="32"/>
                </a:cxn>
                <a:cxn ang="0">
                  <a:pos x="72" y="17"/>
                </a:cxn>
                <a:cxn ang="0">
                  <a:pos x="62" y="7"/>
                </a:cxn>
                <a:cxn ang="0">
                  <a:pos x="47" y="1"/>
                </a:cxn>
              </a:cxnLst>
              <a:rect l="0" t="0" r="r" b="b"/>
              <a:pathLst>
                <a:path w="80" h="80">
                  <a:moveTo>
                    <a:pt x="47" y="4"/>
                  </a:moveTo>
                  <a:lnTo>
                    <a:pt x="54" y="6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4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6" y="39"/>
                  </a:lnTo>
                  <a:lnTo>
                    <a:pt x="75" y="47"/>
                  </a:lnTo>
                  <a:lnTo>
                    <a:pt x="73" y="54"/>
                  </a:lnTo>
                  <a:lnTo>
                    <a:pt x="74" y="55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5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0" y="70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47" y="75"/>
                  </a:lnTo>
                  <a:lnTo>
                    <a:pt x="39" y="76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2" y="75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2" y="75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70"/>
                  </a:lnTo>
                  <a:lnTo>
                    <a:pt x="14" y="65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14" y="65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9" y="60"/>
                  </a:lnTo>
                  <a:lnTo>
                    <a:pt x="6" y="53"/>
                  </a:lnTo>
                  <a:lnTo>
                    <a:pt x="4" y="55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4" y="55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3" y="39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7" y="4"/>
                  </a:lnTo>
                  <a:close/>
                  <a:moveTo>
                    <a:pt x="39" y="0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2" y="55"/>
                  </a:lnTo>
                  <a:lnTo>
                    <a:pt x="3" y="55"/>
                  </a:lnTo>
                  <a:lnTo>
                    <a:pt x="6" y="62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7" y="72"/>
                  </a:lnTo>
                  <a:lnTo>
                    <a:pt x="23" y="76"/>
                  </a:lnTo>
                  <a:lnTo>
                    <a:pt x="24" y="76"/>
                  </a:lnTo>
                  <a:lnTo>
                    <a:pt x="31" y="78"/>
                  </a:lnTo>
                  <a:lnTo>
                    <a:pt x="32" y="78"/>
                  </a:lnTo>
                  <a:lnTo>
                    <a:pt x="39" y="80"/>
                  </a:lnTo>
                  <a:lnTo>
                    <a:pt x="47" y="78"/>
                  </a:lnTo>
                  <a:lnTo>
                    <a:pt x="54" y="76"/>
                  </a:lnTo>
                  <a:lnTo>
                    <a:pt x="55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2" y="62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2" y="17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2" y="7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1112" y="2758"/>
              <a:ext cx="77" cy="7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0" y="2"/>
                </a:cxn>
                <a:cxn ang="0">
                  <a:pos x="61" y="7"/>
                </a:cxn>
                <a:cxn ang="0">
                  <a:pos x="70" y="16"/>
                </a:cxn>
                <a:cxn ang="0">
                  <a:pos x="75" y="26"/>
                </a:cxn>
                <a:cxn ang="0">
                  <a:pos x="77" y="38"/>
                </a:cxn>
                <a:cxn ang="0">
                  <a:pos x="75" y="50"/>
                </a:cxn>
                <a:cxn ang="0">
                  <a:pos x="70" y="60"/>
                </a:cxn>
                <a:cxn ang="0">
                  <a:pos x="61" y="69"/>
                </a:cxn>
                <a:cxn ang="0">
                  <a:pos x="50" y="74"/>
                </a:cxn>
                <a:cxn ang="0">
                  <a:pos x="39" y="76"/>
                </a:cxn>
                <a:cxn ang="0">
                  <a:pos x="27" y="74"/>
                </a:cxn>
                <a:cxn ang="0">
                  <a:pos x="16" y="69"/>
                </a:cxn>
                <a:cxn ang="0">
                  <a:pos x="8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8" y="16"/>
                </a:cxn>
                <a:cxn ang="0">
                  <a:pos x="16" y="7"/>
                </a:cxn>
                <a:cxn ang="0">
                  <a:pos x="27" y="2"/>
                </a:cxn>
                <a:cxn ang="0">
                  <a:pos x="39" y="0"/>
                </a:cxn>
              </a:cxnLst>
              <a:rect l="0" t="0" r="r" b="b"/>
              <a:pathLst>
                <a:path w="77" h="76">
                  <a:moveTo>
                    <a:pt x="39" y="0"/>
                  </a:moveTo>
                  <a:lnTo>
                    <a:pt x="50" y="2"/>
                  </a:lnTo>
                  <a:lnTo>
                    <a:pt x="61" y="7"/>
                  </a:lnTo>
                  <a:lnTo>
                    <a:pt x="70" y="16"/>
                  </a:lnTo>
                  <a:lnTo>
                    <a:pt x="75" y="26"/>
                  </a:lnTo>
                  <a:lnTo>
                    <a:pt x="77" y="38"/>
                  </a:lnTo>
                  <a:lnTo>
                    <a:pt x="75" y="50"/>
                  </a:lnTo>
                  <a:lnTo>
                    <a:pt x="70" y="60"/>
                  </a:lnTo>
                  <a:lnTo>
                    <a:pt x="61" y="69"/>
                  </a:lnTo>
                  <a:lnTo>
                    <a:pt x="50" y="74"/>
                  </a:lnTo>
                  <a:lnTo>
                    <a:pt x="39" y="76"/>
                  </a:lnTo>
                  <a:lnTo>
                    <a:pt x="27" y="74"/>
                  </a:lnTo>
                  <a:lnTo>
                    <a:pt x="16" y="69"/>
                  </a:lnTo>
                  <a:lnTo>
                    <a:pt x="8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8" y="16"/>
                  </a:lnTo>
                  <a:lnTo>
                    <a:pt x="16" y="7"/>
                  </a:lnTo>
                  <a:lnTo>
                    <a:pt x="27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1111" y="2757"/>
              <a:ext cx="80" cy="79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3"/>
                </a:cxn>
                <a:cxn ang="0">
                  <a:pos x="73" y="53"/>
                </a:cxn>
                <a:cxn ang="0">
                  <a:pos x="70" y="59"/>
                </a:cxn>
                <a:cxn ang="0">
                  <a:pos x="66" y="64"/>
                </a:cxn>
                <a:cxn ang="0">
                  <a:pos x="66" y="64"/>
                </a:cxn>
                <a:cxn ang="0">
                  <a:pos x="55" y="74"/>
                </a:cxn>
                <a:cxn ang="0">
                  <a:pos x="55" y="74"/>
                </a:cxn>
                <a:cxn ang="0">
                  <a:pos x="40" y="76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40" y="0"/>
                </a:cxn>
                <a:cxn ang="0">
                  <a:pos x="24" y="2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1" y="31"/>
                </a:cxn>
                <a:cxn ang="0">
                  <a:pos x="3" y="54"/>
                </a:cxn>
                <a:cxn ang="0">
                  <a:pos x="11" y="67"/>
                </a:cxn>
                <a:cxn ang="0">
                  <a:pos x="24" y="75"/>
                </a:cxn>
                <a:cxn ang="0">
                  <a:pos x="32" y="78"/>
                </a:cxn>
                <a:cxn ang="0">
                  <a:pos x="55" y="76"/>
                </a:cxn>
                <a:cxn ang="0">
                  <a:pos x="68" y="67"/>
                </a:cxn>
                <a:cxn ang="0">
                  <a:pos x="77" y="54"/>
                </a:cxn>
                <a:cxn ang="0">
                  <a:pos x="78" y="31"/>
                </a:cxn>
                <a:cxn ang="0">
                  <a:pos x="76" y="24"/>
                </a:cxn>
                <a:cxn ang="0">
                  <a:pos x="62" y="6"/>
                </a:cxn>
                <a:cxn ang="0">
                  <a:pos x="47" y="0"/>
                </a:cxn>
              </a:cxnLst>
              <a:rect l="0" t="0" r="r" b="b"/>
              <a:pathLst>
                <a:path w="80" h="79">
                  <a:moveTo>
                    <a:pt x="47" y="4"/>
                  </a:moveTo>
                  <a:lnTo>
                    <a:pt x="54" y="6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7" y="12"/>
                  </a:lnTo>
                  <a:lnTo>
                    <a:pt x="65" y="13"/>
                  </a:lnTo>
                  <a:lnTo>
                    <a:pt x="66" y="14"/>
                  </a:lnTo>
                  <a:lnTo>
                    <a:pt x="67" y="12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7" y="39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75" y="54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5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7" y="66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7" y="66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3" y="72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53" y="72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47" y="74"/>
                  </a:lnTo>
                  <a:lnTo>
                    <a:pt x="40" y="76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4" y="64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3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7" y="61"/>
                  </a:lnTo>
                  <a:lnTo>
                    <a:pt x="11" y="67"/>
                  </a:lnTo>
                  <a:lnTo>
                    <a:pt x="12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62" y="72"/>
                  </a:lnTo>
                  <a:lnTo>
                    <a:pt x="68" y="67"/>
                  </a:lnTo>
                  <a:lnTo>
                    <a:pt x="73" y="61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7" y="24"/>
                  </a:lnTo>
                  <a:lnTo>
                    <a:pt x="76" y="24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4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pic>
        <p:nvPicPr>
          <p:cNvPr id="28678" name="Obraz 61" descr="stack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429000"/>
            <a:ext cx="3076575" cy="233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285875"/>
            <a:ext cx="65246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Przykład – silnik odrzutowy</a:t>
            </a:r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CC6693-D558-415A-B688-07441A0F7A1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l-PL" smtClean="0"/>
          </a:p>
        </p:txBody>
      </p:sp>
      <p:cxnSp>
        <p:nvCxnSpPr>
          <p:cNvPr id="9" name="Łącznik prosty 8"/>
          <p:cNvCxnSpPr/>
          <p:nvPr/>
        </p:nvCxnSpPr>
        <p:spPr>
          <a:xfrm>
            <a:off x="3000375" y="4500563"/>
            <a:ext cx="857250" cy="5715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3857625" y="5072063"/>
            <a:ext cx="1506538" cy="1270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3" name="pole tekstowe 15"/>
          <p:cNvSpPr txBox="1">
            <a:spLocks noChangeArrowheads="1"/>
          </p:cNvSpPr>
          <p:nvPr/>
        </p:nvSpPr>
        <p:spPr bwMode="auto">
          <a:xfrm>
            <a:off x="3708400" y="4581525"/>
            <a:ext cx="1793875" cy="461963"/>
          </a:xfrm>
          <a:prstGeom prst="rect">
            <a:avLst/>
          </a:prstGeom>
          <a:solidFill>
            <a:schemeClr val="tx1">
              <a:alpha val="3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bg1"/>
                </a:solidFill>
                <a:latin typeface="Gill Sans MT"/>
              </a:rPr>
              <a:t>Cząsteczki</a:t>
            </a:r>
          </a:p>
        </p:txBody>
      </p:sp>
      <p:sp>
        <p:nvSpPr>
          <p:cNvPr id="29704" name="pole tekstowe 16"/>
          <p:cNvSpPr txBox="1">
            <a:spLocks noChangeArrowheads="1"/>
          </p:cNvSpPr>
          <p:nvPr/>
        </p:nvSpPr>
        <p:spPr bwMode="auto">
          <a:xfrm>
            <a:off x="3571875" y="2571750"/>
            <a:ext cx="3214688" cy="461963"/>
          </a:xfrm>
          <a:prstGeom prst="rect">
            <a:avLst/>
          </a:prstGeom>
          <a:solidFill>
            <a:schemeClr val="tx1">
              <a:alpha val="3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bg1"/>
                </a:solidFill>
                <a:latin typeface="Gill Sans MT"/>
              </a:rPr>
              <a:t>Kompleks cząsteczek </a:t>
            </a:r>
          </a:p>
        </p:txBody>
      </p:sp>
      <p:cxnSp>
        <p:nvCxnSpPr>
          <p:cNvPr id="19" name="Łącznik prosty 18"/>
          <p:cNvCxnSpPr/>
          <p:nvPr/>
        </p:nvCxnSpPr>
        <p:spPr>
          <a:xfrm rot="10800000" flipV="1">
            <a:off x="3571875" y="2997200"/>
            <a:ext cx="30162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 rot="5400000">
            <a:off x="2857500" y="3000375"/>
            <a:ext cx="714375" cy="7143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Przykład – silnik odrzutowy</a:t>
            </a:r>
          </a:p>
        </p:txBody>
      </p:sp>
      <p:sp>
        <p:nvSpPr>
          <p:cNvPr id="3481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DE446-FB67-4300-B0A1-941905478274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l-PL" smtClean="0"/>
          </a:p>
        </p:txBody>
      </p:sp>
      <p:pic>
        <p:nvPicPr>
          <p:cNvPr id="5" name="jet_0001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1285875"/>
            <a:ext cx="6500813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Programy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252B1-D577-40F0-9F30-E23594760DB4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Plan prezentacji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8229600" cy="4824412"/>
          </a:xfrm>
        </p:spPr>
        <p:txBody>
          <a:bodyPr/>
          <a:lstStyle/>
          <a:p>
            <a:r>
              <a:rPr lang="pl-PL" smtClean="0"/>
              <a:t>Wprowadzenie</a:t>
            </a:r>
          </a:p>
          <a:p>
            <a:pPr lvl="1"/>
            <a:r>
              <a:rPr lang="pl-PL" smtClean="0"/>
              <a:t>Cele i zakres pracy</a:t>
            </a:r>
          </a:p>
          <a:p>
            <a:pPr lvl="1"/>
            <a:r>
              <a:rPr lang="pl-PL" smtClean="0"/>
              <a:t>Tezy</a:t>
            </a:r>
          </a:p>
          <a:p>
            <a:r>
              <a:rPr lang="pl-PL" smtClean="0"/>
              <a:t>Środowisko</a:t>
            </a:r>
          </a:p>
          <a:p>
            <a:pPr lvl="1"/>
            <a:r>
              <a:rPr lang="pl-PL" smtClean="0"/>
              <a:t>Charakterystyka</a:t>
            </a:r>
          </a:p>
          <a:p>
            <a:pPr lvl="1"/>
            <a:r>
              <a:rPr lang="pl-PL" smtClean="0"/>
              <a:t>Oddziaływania (fizyka, programy)</a:t>
            </a:r>
          </a:p>
          <a:p>
            <a:r>
              <a:rPr lang="pl-PL" smtClean="0"/>
              <a:t>Symulacje</a:t>
            </a:r>
          </a:p>
          <a:p>
            <a:pPr lvl="1"/>
            <a:r>
              <a:rPr lang="pl-PL" smtClean="0"/>
              <a:t>Samoorganizacja</a:t>
            </a:r>
          </a:p>
          <a:p>
            <a:pPr lvl="1"/>
            <a:r>
              <a:rPr lang="pl-PL" smtClean="0"/>
              <a:t>Uniwersalny konstruktor (samoreprodukcja)</a:t>
            </a:r>
          </a:p>
          <a:p>
            <a:r>
              <a:rPr lang="pl-PL" smtClean="0"/>
              <a:t>Wnioski</a:t>
            </a:r>
          </a:p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C712-E50E-4397-8975-DFCB36676503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Programy</a:t>
            </a:r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B676B3-7E6F-47DF-9FCD-512F9A19E55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l-PL" smtClean="0"/>
          </a:p>
        </p:txBody>
      </p:sp>
      <p:sp>
        <p:nvSpPr>
          <p:cNvPr id="32772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l-PL" smtClean="0"/>
              <a:t>Wewnętrzna struktura kompleksu jest interpretowana jako program napisany w języku deklaratywnym (uproszczony Prolog)</a:t>
            </a:r>
          </a:p>
        </p:txBody>
      </p:sp>
      <p:pic>
        <p:nvPicPr>
          <p:cNvPr id="32773" name="Obraz 4" descr="uc_example4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3643313"/>
            <a:ext cx="4475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Programy</a:t>
            </a:r>
          </a:p>
        </p:txBody>
      </p:sp>
      <p:sp>
        <p:nvSpPr>
          <p:cNvPr id="3993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01A8C-3513-40A0-9DEE-CC6F5D004D81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l-PL" smtClean="0"/>
          </a:p>
        </p:txBody>
      </p:sp>
      <p:sp>
        <p:nvSpPr>
          <p:cNvPr id="3379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l-PL" smtClean="0"/>
              <a:t>Program selektywnie tworzy i rozrywa wiązania pomiędzy cząsteczkami w swoim otoczeniu</a:t>
            </a:r>
          </a:p>
          <a:p>
            <a:pPr eaLnBrk="1" hangingPunct="1"/>
            <a:r>
              <a:rPr lang="pl-PL" smtClean="0"/>
              <a:t>Etap 1: wyszukiwanie – sekwencja zapytań o warunki, które spełnia cząsteczka (typ, wiązanie)</a:t>
            </a:r>
          </a:p>
          <a:p>
            <a:pPr lvl="1" eaLnBrk="1" hangingPunct="1"/>
            <a:r>
              <a:rPr lang="pl-PL" smtClean="0"/>
              <a:t>Opcjonalnie sprawdzanie warunku dodatkowego dotyczącego </a:t>
            </a:r>
            <a:r>
              <a:rPr lang="pl-PL" b="1" smtClean="0"/>
              <a:t>nieistnienia</a:t>
            </a:r>
            <a:r>
              <a:rPr lang="pl-PL" smtClean="0"/>
              <a:t> pewnej struktury (inhibitor reakcji)</a:t>
            </a:r>
          </a:p>
          <a:p>
            <a:pPr eaLnBrk="1" hangingPunct="1"/>
            <a:r>
              <a:rPr lang="pl-PL" smtClean="0"/>
              <a:t>Etap 2: akcja – tworzenie i rozrywanie wiązań pomiędzy cząsteczkami odszukanymi w etapie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428625" y="152400"/>
            <a:ext cx="8229600" cy="990600"/>
          </a:xfrm>
        </p:spPr>
        <p:txBody>
          <a:bodyPr/>
          <a:lstStyle/>
          <a:p>
            <a:pPr eaLnBrk="1" hangingPunct="1"/>
            <a:r>
              <a:rPr lang="pl-PL" smtClean="0"/>
              <a:t>Przykład programu</a:t>
            </a:r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5FF3D-3E35-4546-92D5-388F1DCB593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l-PL" smtClean="0"/>
          </a:p>
        </p:txBody>
      </p:sp>
      <p:sp>
        <p:nvSpPr>
          <p:cNvPr id="34820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625" y="1214438"/>
            <a:ext cx="6186488" cy="4525962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b="1" smtClean="0">
                <a:latin typeface="Courier New" pitchFamily="49" charset="0"/>
              </a:rPr>
              <a:t>program():–</a:t>
            </a:r>
            <a:r>
              <a:rPr lang="pl-PL" sz="1400" b="1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search(), 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b="1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b="1" smtClean="0">
                <a:latin typeface="Courier New" pitchFamily="49" charset="0"/>
              </a:rPr>
              <a:t>search():–</a:t>
            </a:r>
            <a:r>
              <a:rPr lang="pl-PL" sz="1400" b="1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b="1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b="1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b="1" smtClean="0"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b="1" smtClean="0">
                <a:latin typeface="Courier New" pitchFamily="49" charset="0"/>
              </a:rPr>
              <a:t>exists([1,1,1,1,1,1,1,1] bound to V1 </a:t>
            </a:r>
            <a:r>
              <a:rPr lang="pl-PL" sz="1400" b="1" smtClean="0">
                <a:latin typeface="Courier New" pitchFamily="49" charset="0"/>
              </a:rPr>
              <a:t>i</a:t>
            </a:r>
            <a:r>
              <a:rPr lang="en-US" sz="1400" b="1" smtClean="0"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b="1" smtClean="0"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b="1" smtClean="0"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b="1" smtClean="0"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b="1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b="1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b="1" smtClean="0">
                <a:latin typeface="Courier New" pitchFamily="49" charset="0"/>
              </a:rPr>
              <a:t>exists([1,1,1,1,0,0,0,0] bound to V2 </a:t>
            </a:r>
            <a:r>
              <a:rPr lang="pl-PL" sz="1400" b="1" smtClean="0">
                <a:latin typeface="Courier New" pitchFamily="49" charset="0"/>
              </a:rPr>
              <a:t>i</a:t>
            </a:r>
            <a:r>
              <a:rPr lang="en-US" sz="1400" b="1" smtClean="0"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b="1" smtClean="0">
                <a:latin typeface="Courier New" pitchFamily="49" charset="0"/>
              </a:rPr>
              <a:t>exists([1,1,1,1,0,0,0,0] bound to V3 </a:t>
            </a:r>
            <a:r>
              <a:rPr lang="pl-PL" sz="1400" b="1" smtClean="0">
                <a:latin typeface="Courier New" pitchFamily="49" charset="0"/>
              </a:rPr>
              <a:t>i</a:t>
            </a:r>
            <a:r>
              <a:rPr lang="en-US" sz="1400" b="1" smtClean="0"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b="1" smtClean="0"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b="1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b="1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b="1" smtClean="0">
                <a:latin typeface="Courier New" pitchFamily="49" charset="0"/>
              </a:rPr>
              <a:t>exists([0,0,0,0,1,1,1,1] bound to V4 in S).</a:t>
            </a:r>
            <a:endParaRPr lang="pl-PL" sz="1400" b="1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b="1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b="1" smtClean="0"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b="1" smtClean="0">
                <a:latin typeface="Courier New" pitchFamily="49" charset="0"/>
              </a:rPr>
              <a:t>exists([1,0,1,0,1,0,1,0]).</a:t>
            </a:r>
            <a:endParaRPr lang="pl-PL" sz="1400" b="1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b="1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b="1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b="1" smtClean="0">
                <a:latin typeface="Courier New" pitchFamily="49" charset="0"/>
              </a:rPr>
              <a:t>bind(V2 to V5 in SW)</a:t>
            </a:r>
            <a:endParaRPr lang="pl-PL" sz="1400" b="1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Kodowanie programu</a:t>
            </a:r>
          </a:p>
        </p:txBody>
      </p:sp>
      <p:sp>
        <p:nvSpPr>
          <p:cNvPr id="440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1B62C-BB9F-4B92-B2C1-4A60593AB9C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l-PL" smtClean="0"/>
          </a:p>
        </p:txBody>
      </p:sp>
      <p:pic>
        <p:nvPicPr>
          <p:cNvPr id="35844" name="Picture 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80200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Kodowanie – stos kodujący </a:t>
            </a:r>
            <a:r>
              <a:rPr lang="pl-PL" dirty="0" err="1" smtClean="0"/>
              <a:t>structure</a:t>
            </a:r>
            <a:r>
              <a:rPr lang="pl-PL" dirty="0" smtClean="0"/>
              <a:t>(0)</a:t>
            </a:r>
          </a:p>
        </p:txBody>
      </p:sp>
      <p:sp>
        <p:nvSpPr>
          <p:cNvPr id="4505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1905E-3539-407D-A97F-2E54FD0F4E9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l-PL" smtClean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68313" y="1196975"/>
          <a:ext cx="3898776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877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…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Wskaźnik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(1 byte)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Specyfikacja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Akcja (1,1,0,0,×,×,×,×)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…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Kierunek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Wskaźniki (2) – 1 bajt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Maska typu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Specyfikacja</a:t>
                      </a:r>
                      <a:endParaRPr lang="pl-PL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Nagłówek: </a:t>
                      </a:r>
                      <a:r>
                        <a:rPr kumimoji="0" lang="pl-PL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Exists</a:t>
                      </a:r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(0,0,1,1,×,×,×,×)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Nagłówek: Program (1,1,1,1,×,×,×,×)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…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Przebieg programu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588B4-7B02-4F53-82AC-9BA517EEDC2A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Przebieg programu</a:t>
            </a:r>
          </a:p>
        </p:txBody>
      </p:sp>
      <p:sp>
        <p:nvSpPr>
          <p:cNvPr id="4915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6431D9-ADAD-401E-BCC4-551EFCE62FE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l-PL" smtClean="0"/>
          </a:p>
        </p:txBody>
      </p:sp>
      <p:sp>
        <p:nvSpPr>
          <p:cNvPr id="3891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4525963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program():–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smtClean="0">
                <a:latin typeface="Courier New" pitchFamily="49" charset="0"/>
              </a:rPr>
              <a:t>search(), 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search():–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smtClean="0"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exists([1,1,1,1,1,1,1,1]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V1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V2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V3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exists([0,0,0,0,1,1,1,1] bound to V4 in S).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exists([1,0,1,0,1,0,1,0]).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bind(V2 to V5 in SW)</a:t>
            </a:r>
            <a:endParaRPr lang="pl-PL" sz="140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noFill/>
        </p:grpSpPr>
        <p:sp>
          <p:nvSpPr>
            <p:cNvPr id="16387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04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05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06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07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08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09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10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11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12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13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14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15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16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17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18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19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21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24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25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26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27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28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29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30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32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33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34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35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36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37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38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39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40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41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42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43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44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45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46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47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48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49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50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6451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Przebieg programu</a:t>
            </a:r>
          </a:p>
        </p:txBody>
      </p:sp>
      <p:sp>
        <p:nvSpPr>
          <p:cNvPr id="5017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438DDB-4838-4798-83B0-3DE5B870456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l-PL" smtClean="0"/>
          </a:p>
        </p:txBody>
      </p:sp>
      <p:sp>
        <p:nvSpPr>
          <p:cNvPr id="39940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4525963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program():–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search(), </a:t>
            </a:r>
            <a:r>
              <a:rPr lang="en-US" sz="1400" smtClean="0">
                <a:latin typeface="Courier New" pitchFamily="49" charset="0"/>
              </a:rPr>
              <a:t>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search():–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smtClean="0"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exists([1,1,1,1,1,1,1,1]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V1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V2 </a:t>
            </a:r>
            <a:r>
              <a:rPr lang="pl-PL" sz="1400" smtClean="0">
                <a:latin typeface="Courier New" pitchFamily="49" charset="0"/>
              </a:rPr>
              <a:t>o</a:t>
            </a:r>
            <a:r>
              <a:rPr lang="en-US" sz="1400" smtClean="0"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V3 </a:t>
            </a:r>
            <a:r>
              <a:rPr lang="pl-PL" sz="1400" smtClean="0">
                <a:latin typeface="Courier New" pitchFamily="49" charset="0"/>
              </a:rPr>
              <a:t>o</a:t>
            </a:r>
            <a:r>
              <a:rPr lang="en-US" sz="1400" smtClean="0"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exists([0,0,0,0,1,1,1,1] bound to V4 in S).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exists([1,0,1,0,1,0,1,0]).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bind(V2 to V5 in SW)</a:t>
            </a:r>
            <a:endParaRPr lang="pl-PL" sz="140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15363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80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81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82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83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84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85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86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87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88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89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90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91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92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93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94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95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00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01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02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03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08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09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10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11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12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13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14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15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16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17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18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19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20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21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22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23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24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25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26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5427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Przebieg programu</a:t>
            </a:r>
          </a:p>
        </p:txBody>
      </p:sp>
      <p:sp>
        <p:nvSpPr>
          <p:cNvPr id="5120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A21E5-4D2D-4640-8997-0CD2BB2B77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l-PL" smtClean="0"/>
          </a:p>
        </p:txBody>
      </p:sp>
      <p:sp>
        <p:nvSpPr>
          <p:cNvPr id="40964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4525963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program():–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search(), </a:t>
            </a:r>
            <a:r>
              <a:rPr lang="en-US" sz="1400" smtClean="0">
                <a:latin typeface="Courier New" pitchFamily="49" charset="0"/>
              </a:rPr>
              <a:t>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search():–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exists([1,1,1,1,1,1,1,1]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V1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V2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V3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exists([0,0,0,0,1,1,1,1] bound to V4 in S).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exists([1,0,1,0,1,0,1,0]).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bind(V2 to V5 in SW)</a:t>
            </a:r>
            <a:endParaRPr lang="pl-PL" sz="140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14339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56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57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58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59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60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61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62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63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64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65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66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67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68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69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70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71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76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77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78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79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84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85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86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87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88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89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90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91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92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93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94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95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96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97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98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399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400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Przebieg programu</a:t>
            </a:r>
          </a:p>
        </p:txBody>
      </p:sp>
      <p:sp>
        <p:nvSpPr>
          <p:cNvPr id="5222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C16201-A731-4F48-96B7-45F2BDF2E711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l-PL" smtClean="0"/>
          </a:p>
        </p:txBody>
      </p:sp>
      <p:sp>
        <p:nvSpPr>
          <p:cNvPr id="4198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4525963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program():–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search(), </a:t>
            </a:r>
            <a:r>
              <a:rPr lang="en-US" sz="1400" smtClean="0">
                <a:latin typeface="Courier New" pitchFamily="49" charset="0"/>
              </a:rPr>
              <a:t>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search():–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exists([1,1,1,1,1,1,1,1]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V1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V2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V3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exists([0,0,0,0,1,1,1,1] bound to V4 in S).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exists([1,0,1,0,1,0,1,0]).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bind(V2 to V5 in SW)</a:t>
            </a:r>
            <a:endParaRPr lang="pl-PL" sz="140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13315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32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33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34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35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36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37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38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39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40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41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42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43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44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45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46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47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52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53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54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55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60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61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62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63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64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65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66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71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72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73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74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75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76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78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3379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41990" name="pole tekstowe 72"/>
          <p:cNvSpPr txBox="1">
            <a:spLocks noChangeArrowheads="1"/>
          </p:cNvSpPr>
          <p:nvPr/>
        </p:nvSpPr>
        <p:spPr bwMode="auto">
          <a:xfrm>
            <a:off x="5357813" y="1928813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Wprowadzenie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46058-CAB0-4AC1-A4DD-BC6F65C002F7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Przebieg programu</a:t>
            </a:r>
          </a:p>
        </p:txBody>
      </p:sp>
      <p:sp>
        <p:nvSpPr>
          <p:cNvPr id="5325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850D6-4C62-43A6-9593-DE0940A10AB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l-PL" smtClean="0"/>
          </a:p>
        </p:txBody>
      </p:sp>
      <p:sp>
        <p:nvSpPr>
          <p:cNvPr id="43012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4525963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program():–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search(), </a:t>
            </a:r>
            <a:r>
              <a:rPr lang="en-US" sz="1400" smtClean="0">
                <a:latin typeface="Courier New" pitchFamily="49" charset="0"/>
              </a:rPr>
              <a:t>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search():–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exists([1,1,1,1,1,1,1,1] </a:t>
            </a:r>
            <a:endParaRPr lang="pl-PL" sz="1400" b="1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solidFill>
                  <a:srgbClr val="FF0000"/>
                </a:solidFill>
                <a:latin typeface="Courier New" pitchFamily="49" charset="0"/>
              </a:rPr>
              <a:t>		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bound to V1 </a:t>
            </a:r>
            <a:r>
              <a:rPr lang="pl-PL" sz="1400" b="1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V2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V3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exists([0,0,0,0,1,1,1,1] bound to V4 in S).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exists([1,0,1,0,1,0,1,0]).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bind(V2 to V5 in SW)</a:t>
            </a:r>
            <a:endParaRPr lang="pl-PL" sz="140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12291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08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09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10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11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12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13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14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15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16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17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18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19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20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21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22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23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28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29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30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31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32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33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34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35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36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37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38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39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40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41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42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43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44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45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46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47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48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49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50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51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52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53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54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2355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43014" name="pole tekstowe 71"/>
          <p:cNvSpPr txBox="1">
            <a:spLocks noChangeArrowheads="1"/>
          </p:cNvSpPr>
          <p:nvPr/>
        </p:nvSpPr>
        <p:spPr bwMode="auto">
          <a:xfrm>
            <a:off x="5357813" y="1928813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Przebieg programu</a:t>
            </a:r>
          </a:p>
        </p:txBody>
      </p:sp>
      <p:sp>
        <p:nvSpPr>
          <p:cNvPr id="5427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8BD16-EBC6-4C4A-A82E-5EE78E1B710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l-PL" smtClean="0"/>
          </a:p>
        </p:txBody>
      </p:sp>
      <p:sp>
        <p:nvSpPr>
          <p:cNvPr id="4403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4525963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program():–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search(), </a:t>
            </a:r>
            <a:r>
              <a:rPr lang="en-US" sz="1400" smtClean="0">
                <a:latin typeface="Courier New" pitchFamily="49" charset="0"/>
              </a:rPr>
              <a:t>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search():–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exists([1,1,1,1,1,1,1,1]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V1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V2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V3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exists([0,0,0,0,1,1,1,1] bound to V4 in S).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exists([1,0,1,0,1,0,1,0]).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bind(V2 to V5 in SW)</a:t>
            </a:r>
            <a:endParaRPr lang="pl-PL" sz="140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11267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84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85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86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87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88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89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90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91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92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93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94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95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96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97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98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299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00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01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02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03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04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05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06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07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08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09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10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11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12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13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14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15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16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17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18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19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20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21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22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23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24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25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26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27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28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29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30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1331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44038" name="pole tekstowe 70"/>
          <p:cNvSpPr txBox="1">
            <a:spLocks noChangeArrowheads="1"/>
          </p:cNvSpPr>
          <p:nvPr/>
        </p:nvSpPr>
        <p:spPr bwMode="auto">
          <a:xfrm>
            <a:off x="6643688" y="171450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Przebieg programu</a:t>
            </a:r>
          </a:p>
        </p:txBody>
      </p:sp>
      <p:sp>
        <p:nvSpPr>
          <p:cNvPr id="5529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AC48F-CEC4-49F4-BD01-7EBD33BEC71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l-PL" smtClean="0"/>
          </a:p>
        </p:txBody>
      </p:sp>
      <p:sp>
        <p:nvSpPr>
          <p:cNvPr id="45060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4525963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program():–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search(), </a:t>
            </a:r>
            <a:r>
              <a:rPr lang="en-US" sz="1400" smtClean="0">
                <a:latin typeface="Courier New" pitchFamily="49" charset="0"/>
              </a:rPr>
              <a:t>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search():–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exists([1,1,1,1,1,1,1,1] </a:t>
            </a:r>
            <a:endParaRPr lang="pl-PL" sz="1400" b="1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solidFill>
                  <a:srgbClr val="FF0000"/>
                </a:solidFill>
                <a:latin typeface="Courier New" pitchFamily="49" charset="0"/>
              </a:rPr>
              <a:t>		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bound to V1 </a:t>
            </a:r>
            <a:r>
              <a:rPr lang="pl-PL" sz="1400" b="1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V2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V3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exists([0,0,0,0,1,1,1,1] bound to V4 in S).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exists([1,0,1,0,1,0,1,0]).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bind(V2 to V5 in SW)</a:t>
            </a:r>
            <a:endParaRPr lang="pl-PL" sz="140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10243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60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61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62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63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64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65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66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67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68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69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70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71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72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73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74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75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80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81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82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83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88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89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90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91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92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93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94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95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45062" name="pole tekstowe 69"/>
          <p:cNvSpPr txBox="1">
            <a:spLocks noChangeArrowheads="1"/>
          </p:cNvSpPr>
          <p:nvPr/>
        </p:nvSpPr>
        <p:spPr bwMode="auto">
          <a:xfrm>
            <a:off x="6643688" y="171450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V1</a:t>
            </a:r>
          </a:p>
        </p:txBody>
      </p:sp>
      <p:sp>
        <p:nvSpPr>
          <p:cNvPr id="45063" name="pole tekstowe 70"/>
          <p:cNvSpPr txBox="1">
            <a:spLocks noChangeArrowheads="1"/>
          </p:cNvSpPr>
          <p:nvPr/>
        </p:nvSpPr>
        <p:spPr bwMode="auto">
          <a:xfrm>
            <a:off x="6643688" y="257175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Przebieg programu</a:t>
            </a:r>
          </a:p>
        </p:txBody>
      </p:sp>
      <p:sp>
        <p:nvSpPr>
          <p:cNvPr id="5632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A3A78B-39DC-47BA-B77A-D33D5B35271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l-PL" smtClean="0"/>
          </a:p>
        </p:txBody>
      </p:sp>
      <p:sp>
        <p:nvSpPr>
          <p:cNvPr id="46084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4525963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program():–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search(), </a:t>
            </a:r>
            <a:r>
              <a:rPr lang="en-US" sz="1400" smtClean="0">
                <a:latin typeface="Courier New" pitchFamily="49" charset="0"/>
              </a:rPr>
              <a:t>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search():–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exists([1,1,1,1,1,1,1,1]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V1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V2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V3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exists([0,0,0,0,1,1,1,1] bound to V4 in S).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exists([1,0,1,0,1,0,1,0]).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bind(V2 to V5 in SW)</a:t>
            </a:r>
            <a:endParaRPr lang="pl-PL" sz="140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9219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36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37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38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39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40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41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42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43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44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45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46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47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48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49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50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51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56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57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58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59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64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65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66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67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68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69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70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71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72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74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78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79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46086" name="pole tekstowe 70"/>
          <p:cNvSpPr txBox="1">
            <a:spLocks noChangeArrowheads="1"/>
          </p:cNvSpPr>
          <p:nvPr/>
        </p:nvSpPr>
        <p:spPr bwMode="auto">
          <a:xfrm>
            <a:off x="6643688" y="171450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V1</a:t>
            </a:r>
          </a:p>
        </p:txBody>
      </p:sp>
      <p:sp>
        <p:nvSpPr>
          <p:cNvPr id="46087" name="pole tekstowe 71"/>
          <p:cNvSpPr txBox="1">
            <a:spLocks noChangeArrowheads="1"/>
          </p:cNvSpPr>
          <p:nvPr/>
        </p:nvSpPr>
        <p:spPr bwMode="auto">
          <a:xfrm>
            <a:off x="6643688" y="257175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V2</a:t>
            </a:r>
          </a:p>
        </p:txBody>
      </p:sp>
      <p:sp>
        <p:nvSpPr>
          <p:cNvPr id="46088" name="pole tekstowe 72"/>
          <p:cNvSpPr txBox="1">
            <a:spLocks noChangeArrowheads="1"/>
          </p:cNvSpPr>
          <p:nvPr/>
        </p:nvSpPr>
        <p:spPr bwMode="auto">
          <a:xfrm>
            <a:off x="5357813" y="1928813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Przebieg programu</a:t>
            </a:r>
          </a:p>
        </p:txBody>
      </p:sp>
      <p:sp>
        <p:nvSpPr>
          <p:cNvPr id="5734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511D1-6F8E-441E-BF9F-413DEBCCE47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l-PL" smtClean="0"/>
          </a:p>
        </p:txBody>
      </p:sp>
      <p:sp>
        <p:nvSpPr>
          <p:cNvPr id="4710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4525963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program():–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search(), </a:t>
            </a:r>
            <a:r>
              <a:rPr lang="en-US" sz="1400" smtClean="0">
                <a:latin typeface="Courier New" pitchFamily="49" charset="0"/>
              </a:rPr>
              <a:t>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search():–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exists([1,1,1,1,1,1,1,1]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V1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exists([1,1,1,1,0,0,0,0] </a:t>
            </a:r>
            <a:endParaRPr lang="pl-PL" sz="1400" b="1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solidFill>
                  <a:srgbClr val="FF0000"/>
                </a:solidFill>
                <a:latin typeface="Courier New" pitchFamily="49" charset="0"/>
              </a:rPr>
              <a:t>		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bound to V2 </a:t>
            </a:r>
            <a:r>
              <a:rPr lang="pl-PL" sz="1400" b="1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V3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exists([0,0,0,0,1,1,1,1] bound to V4 in S).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exists([1,0,1,0,1,0,1,0]).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bind(V2 to V5 in SW)</a:t>
            </a:r>
            <a:endParaRPr lang="pl-PL" sz="140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8195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12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13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14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15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16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17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18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19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20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21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22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23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24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25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26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27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32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33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34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35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36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37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40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41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42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43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44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45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46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47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48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49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50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51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52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53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54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55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56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57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58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259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47110" name="pole tekstowe 69"/>
          <p:cNvSpPr txBox="1">
            <a:spLocks noChangeArrowheads="1"/>
          </p:cNvSpPr>
          <p:nvPr/>
        </p:nvSpPr>
        <p:spPr bwMode="auto">
          <a:xfrm>
            <a:off x="6643688" y="171450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V1</a:t>
            </a:r>
          </a:p>
        </p:txBody>
      </p:sp>
      <p:sp>
        <p:nvSpPr>
          <p:cNvPr id="47111" name="pole tekstowe 70"/>
          <p:cNvSpPr txBox="1">
            <a:spLocks noChangeArrowheads="1"/>
          </p:cNvSpPr>
          <p:nvPr/>
        </p:nvSpPr>
        <p:spPr bwMode="auto">
          <a:xfrm>
            <a:off x="6643688" y="257175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V2</a:t>
            </a:r>
          </a:p>
        </p:txBody>
      </p:sp>
      <p:sp>
        <p:nvSpPr>
          <p:cNvPr id="47112" name="pole tekstowe 71"/>
          <p:cNvSpPr txBox="1">
            <a:spLocks noChangeArrowheads="1"/>
          </p:cNvSpPr>
          <p:nvPr/>
        </p:nvSpPr>
        <p:spPr bwMode="auto">
          <a:xfrm>
            <a:off x="5357813" y="1928813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V5</a:t>
            </a:r>
          </a:p>
        </p:txBody>
      </p:sp>
      <p:sp>
        <p:nvSpPr>
          <p:cNvPr id="47113" name="pole tekstowe 72"/>
          <p:cNvSpPr txBox="1">
            <a:spLocks noChangeArrowheads="1"/>
          </p:cNvSpPr>
          <p:nvPr/>
        </p:nvSpPr>
        <p:spPr bwMode="auto">
          <a:xfrm>
            <a:off x="7358063" y="3000375"/>
            <a:ext cx="714375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Przebieg programu</a:t>
            </a:r>
          </a:p>
        </p:txBody>
      </p:sp>
      <p:sp>
        <p:nvSpPr>
          <p:cNvPr id="5837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D3CB1A-6D9F-4A8F-AD72-33B0116377E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l-PL" smtClean="0"/>
          </a:p>
        </p:txBody>
      </p:sp>
      <p:sp>
        <p:nvSpPr>
          <p:cNvPr id="48132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4525963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program():–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search(), </a:t>
            </a:r>
            <a:r>
              <a:rPr lang="en-US" sz="1400" smtClean="0">
                <a:latin typeface="Courier New" pitchFamily="49" charset="0"/>
              </a:rPr>
              <a:t>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search():–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exists([1,1,1,1,1,1,1,1]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V1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V2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exists([1,1,1,1,0,0,0,0] </a:t>
            </a:r>
            <a:endParaRPr lang="pl-PL" sz="1400" b="1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solidFill>
                  <a:srgbClr val="FF0000"/>
                </a:solidFill>
                <a:latin typeface="Courier New" pitchFamily="49" charset="0"/>
              </a:rPr>
              <a:t>		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bound to V3 </a:t>
            </a:r>
            <a:r>
              <a:rPr lang="pl-PL" sz="1400" b="1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exists([0,0,0,0,1,1,1,1] bound to V4 in S).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exists([1,0,1,0,1,0,1,0]).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bind(V2 to V5 in SW)</a:t>
            </a:r>
            <a:endParaRPr lang="pl-PL" sz="140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7171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88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89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91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92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94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95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96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97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98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00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01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02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03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08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10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11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16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17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18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19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20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21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23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48134" name="pole tekstowe 69"/>
          <p:cNvSpPr txBox="1">
            <a:spLocks noChangeArrowheads="1"/>
          </p:cNvSpPr>
          <p:nvPr/>
        </p:nvSpPr>
        <p:spPr bwMode="auto">
          <a:xfrm>
            <a:off x="6643688" y="171450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V1</a:t>
            </a:r>
          </a:p>
        </p:txBody>
      </p:sp>
      <p:sp>
        <p:nvSpPr>
          <p:cNvPr id="48135" name="pole tekstowe 70"/>
          <p:cNvSpPr txBox="1">
            <a:spLocks noChangeArrowheads="1"/>
          </p:cNvSpPr>
          <p:nvPr/>
        </p:nvSpPr>
        <p:spPr bwMode="auto">
          <a:xfrm>
            <a:off x="6643688" y="257175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V2</a:t>
            </a:r>
          </a:p>
        </p:txBody>
      </p:sp>
      <p:sp>
        <p:nvSpPr>
          <p:cNvPr id="48136" name="pole tekstowe 71"/>
          <p:cNvSpPr txBox="1">
            <a:spLocks noChangeArrowheads="1"/>
          </p:cNvSpPr>
          <p:nvPr/>
        </p:nvSpPr>
        <p:spPr bwMode="auto">
          <a:xfrm>
            <a:off x="5357813" y="1928813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V5</a:t>
            </a:r>
          </a:p>
        </p:txBody>
      </p:sp>
      <p:sp>
        <p:nvSpPr>
          <p:cNvPr id="48137" name="pole tekstowe 73"/>
          <p:cNvSpPr txBox="1">
            <a:spLocks noChangeArrowheads="1"/>
          </p:cNvSpPr>
          <p:nvPr/>
        </p:nvSpPr>
        <p:spPr bwMode="auto">
          <a:xfrm>
            <a:off x="7358063" y="3000375"/>
            <a:ext cx="714375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V3</a:t>
            </a:r>
          </a:p>
        </p:txBody>
      </p:sp>
      <p:sp>
        <p:nvSpPr>
          <p:cNvPr id="48138" name="pole tekstowe 74"/>
          <p:cNvSpPr txBox="1">
            <a:spLocks noChangeArrowheads="1"/>
          </p:cNvSpPr>
          <p:nvPr/>
        </p:nvSpPr>
        <p:spPr bwMode="auto">
          <a:xfrm>
            <a:off x="8143875" y="2571750"/>
            <a:ext cx="714375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Przebieg programu</a:t>
            </a:r>
          </a:p>
        </p:txBody>
      </p:sp>
      <p:sp>
        <p:nvSpPr>
          <p:cNvPr id="5939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E2F7A-277B-4E39-A384-2A51F2DC3FD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pl-PL" smtClean="0"/>
          </a:p>
        </p:txBody>
      </p:sp>
      <p:sp>
        <p:nvSpPr>
          <p:cNvPr id="4915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4525963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program():–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search(), </a:t>
            </a:r>
            <a:r>
              <a:rPr lang="en-US" sz="1400" smtClean="0">
                <a:latin typeface="Courier New" pitchFamily="49" charset="0"/>
              </a:rPr>
              <a:t>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search():–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exists([1,1,1,1,1,1,1,1]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V1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V2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V3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exists([0,0,0,0,1,1,1,1] bound to V4 in S).</a:t>
            </a:r>
            <a:endParaRPr lang="pl-PL" sz="1400" b="1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exists([1,0,1,0,1,0,1,0]).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bind(V2 to V5 in SW)</a:t>
            </a:r>
            <a:endParaRPr lang="pl-PL" sz="140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6147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64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65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66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67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68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69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70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71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72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73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74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75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76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77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78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79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84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85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86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87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88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89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90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91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92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93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94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95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96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97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98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199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200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201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202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203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204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205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206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207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208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209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210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211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49158" name="pole tekstowe 69"/>
          <p:cNvSpPr txBox="1">
            <a:spLocks noChangeArrowheads="1"/>
          </p:cNvSpPr>
          <p:nvPr/>
        </p:nvSpPr>
        <p:spPr bwMode="auto">
          <a:xfrm>
            <a:off x="6643688" y="171450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V1</a:t>
            </a:r>
          </a:p>
        </p:txBody>
      </p:sp>
      <p:sp>
        <p:nvSpPr>
          <p:cNvPr id="49159" name="pole tekstowe 70"/>
          <p:cNvSpPr txBox="1">
            <a:spLocks noChangeArrowheads="1"/>
          </p:cNvSpPr>
          <p:nvPr/>
        </p:nvSpPr>
        <p:spPr bwMode="auto">
          <a:xfrm>
            <a:off x="6643688" y="257175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V2</a:t>
            </a:r>
          </a:p>
        </p:txBody>
      </p:sp>
      <p:sp>
        <p:nvSpPr>
          <p:cNvPr id="49160" name="pole tekstowe 71"/>
          <p:cNvSpPr txBox="1">
            <a:spLocks noChangeArrowheads="1"/>
          </p:cNvSpPr>
          <p:nvPr/>
        </p:nvSpPr>
        <p:spPr bwMode="auto">
          <a:xfrm>
            <a:off x="5357813" y="1928813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V5</a:t>
            </a:r>
          </a:p>
        </p:txBody>
      </p:sp>
      <p:sp>
        <p:nvSpPr>
          <p:cNvPr id="49161" name="pole tekstowe 72"/>
          <p:cNvSpPr txBox="1">
            <a:spLocks noChangeArrowheads="1"/>
          </p:cNvSpPr>
          <p:nvPr/>
        </p:nvSpPr>
        <p:spPr bwMode="auto">
          <a:xfrm>
            <a:off x="7358063" y="3000375"/>
            <a:ext cx="714375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V3</a:t>
            </a:r>
          </a:p>
        </p:txBody>
      </p:sp>
      <p:sp>
        <p:nvSpPr>
          <p:cNvPr id="49162" name="pole tekstowe 73"/>
          <p:cNvSpPr txBox="1">
            <a:spLocks noChangeArrowheads="1"/>
          </p:cNvSpPr>
          <p:nvPr/>
        </p:nvSpPr>
        <p:spPr bwMode="auto">
          <a:xfrm>
            <a:off x="8143875" y="2571750"/>
            <a:ext cx="714375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Przebieg programu</a:t>
            </a:r>
          </a:p>
        </p:txBody>
      </p:sp>
      <p:sp>
        <p:nvSpPr>
          <p:cNvPr id="6041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5190C-422B-4670-831A-2AF20C46A0A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pl-PL" smtClean="0"/>
          </a:p>
        </p:txBody>
      </p:sp>
      <p:sp>
        <p:nvSpPr>
          <p:cNvPr id="50180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4525963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program():–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search(), </a:t>
            </a:r>
            <a:r>
              <a:rPr lang="en-US" sz="1400" smtClean="0">
                <a:latin typeface="Courier New" pitchFamily="49" charset="0"/>
              </a:rPr>
              <a:t>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search():–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b="1" smtClean="0"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exists([1,1,1,1,1,1,1,1]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V1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V2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V3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exists([0,0,0,0,1,1,1,1] bound to V4 in S).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solidFill>
                  <a:srgbClr val="FF0000"/>
                </a:solidFill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exists([1,0,1,0,1,0,1,0]).</a:t>
            </a:r>
            <a:endParaRPr lang="pl-PL" sz="1400" b="1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bind(V2 to V5 in SW)</a:t>
            </a:r>
            <a:endParaRPr lang="pl-PL" sz="140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5123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41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45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47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48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50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51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55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60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68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70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73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50182" name="pole tekstowe 69"/>
          <p:cNvSpPr txBox="1">
            <a:spLocks noChangeArrowheads="1"/>
          </p:cNvSpPr>
          <p:nvPr/>
        </p:nvSpPr>
        <p:spPr bwMode="auto">
          <a:xfrm>
            <a:off x="6643688" y="171450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V1</a:t>
            </a:r>
          </a:p>
        </p:txBody>
      </p:sp>
      <p:sp>
        <p:nvSpPr>
          <p:cNvPr id="50183" name="pole tekstowe 70"/>
          <p:cNvSpPr txBox="1">
            <a:spLocks noChangeArrowheads="1"/>
          </p:cNvSpPr>
          <p:nvPr/>
        </p:nvSpPr>
        <p:spPr bwMode="auto">
          <a:xfrm>
            <a:off x="6643688" y="257175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V2</a:t>
            </a:r>
          </a:p>
        </p:txBody>
      </p:sp>
      <p:sp>
        <p:nvSpPr>
          <p:cNvPr id="50184" name="pole tekstowe 71"/>
          <p:cNvSpPr txBox="1">
            <a:spLocks noChangeArrowheads="1"/>
          </p:cNvSpPr>
          <p:nvPr/>
        </p:nvSpPr>
        <p:spPr bwMode="auto">
          <a:xfrm>
            <a:off x="5357813" y="1928813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Przebieg programu</a:t>
            </a:r>
          </a:p>
        </p:txBody>
      </p:sp>
      <p:sp>
        <p:nvSpPr>
          <p:cNvPr id="614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B32804-8CE3-4FBA-BE69-2A8C27DDADD0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pl-PL" smtClean="0"/>
          </a:p>
        </p:txBody>
      </p:sp>
      <p:sp>
        <p:nvSpPr>
          <p:cNvPr id="51204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4525963"/>
          </a:xfrm>
        </p:spPr>
        <p:txBody>
          <a:bodyPr/>
          <a:lstStyle/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program():–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smtClean="0">
                <a:latin typeface="Courier New" pitchFamily="49" charset="0"/>
              </a:rPr>
              <a:t>search(),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action().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search():–</a:t>
            </a:r>
            <a:r>
              <a:rPr lang="pl-PL" sz="1400" smtClean="0">
                <a:latin typeface="Courier New" pitchFamily="49" charset="0"/>
              </a:rPr>
              <a:t> </a:t>
            </a:r>
            <a:r>
              <a:rPr lang="en-US" sz="1400" smtClean="0">
                <a:latin typeface="Courier New" pitchFamily="49" charset="0"/>
              </a:rPr>
              <a:t>structure(0).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structure(0):–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b="1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exists([0,0,0,0,0,0,×,×], mark V1),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exists([1,1,1,1,1,1,1,1]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V1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N, mark V2),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exists([0,0,0,0,0,0,0,0], mark V5),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not(structure(1)),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not(structure(2)).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structure(1):–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V2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NW, mark V3),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exists([1,1,1,1,0,0,0,0] 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		</a:t>
            </a:r>
            <a:r>
              <a:rPr lang="en-US" sz="1400" smtClean="0">
                <a:latin typeface="Courier New" pitchFamily="49" charset="0"/>
              </a:rPr>
              <a:t>bound to V3 </a:t>
            </a:r>
            <a:r>
              <a:rPr lang="pl-PL" sz="1400" smtClean="0">
                <a:latin typeface="Courier New" pitchFamily="49" charset="0"/>
              </a:rPr>
              <a:t>i</a:t>
            </a:r>
            <a:r>
              <a:rPr lang="en-US" sz="1400" smtClean="0">
                <a:latin typeface="Courier New" pitchFamily="49" charset="0"/>
              </a:rPr>
              <a:t>n SW, mark V4),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not(structure(3)).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structure(3):–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exists([0,0,0,0,1,1,1,1] bound to V4 in S).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structure(2):–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smtClean="0">
                <a:latin typeface="Courier New" pitchFamily="49" charset="0"/>
              </a:rPr>
              <a:t>exists([1,0,1,0,1,0,1,0]).</a:t>
            </a:r>
            <a:endParaRPr lang="pl-PL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endParaRPr lang="en-US" sz="1400" smtClean="0">
              <a:latin typeface="Courier New" pitchFamily="49" charset="0"/>
            </a:endParaRP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en-US" sz="1400" smtClean="0">
                <a:latin typeface="Courier New" pitchFamily="49" charset="0"/>
              </a:rPr>
              <a:t>action():–</a:t>
            </a:r>
          </a:p>
          <a:p>
            <a:pPr eaLnBrk="1" hangingPunct="1">
              <a:lnSpc>
                <a:spcPts val="900"/>
              </a:lnSpc>
              <a:buFont typeface="Wingdings 3" pitchFamily="18" charset="2"/>
              <a:buNone/>
            </a:pPr>
            <a:r>
              <a:rPr lang="pl-PL" sz="1400" smtClean="0">
                <a:latin typeface="Courier New" pitchFamily="49" charset="0"/>
              </a:rPr>
              <a:t>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bind(V2 to V5 in SW)</a:t>
            </a:r>
            <a:endParaRPr lang="pl-PL" sz="1400" b="1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3501" y="1500188"/>
            <a:ext cx="3714779" cy="2214562"/>
            <a:chOff x="3240" y="945"/>
            <a:chExt cx="2385" cy="1395"/>
          </a:xfrm>
          <a:solidFill>
            <a:schemeClr val="bg1"/>
          </a:solidFill>
        </p:grpSpPr>
        <p:sp>
          <p:nvSpPr>
            <p:cNvPr id="4099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373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385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4342" y="1782"/>
              <a:ext cx="731" cy="556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182" y="0"/>
                </a:cxn>
                <a:cxn ang="0">
                  <a:pos x="91" y="139"/>
                </a:cxn>
                <a:cxn ang="0">
                  <a:pos x="0" y="278"/>
                </a:cxn>
                <a:cxn ang="0">
                  <a:pos x="91" y="417"/>
                </a:cxn>
                <a:cxn ang="0">
                  <a:pos x="182" y="556"/>
                </a:cxn>
                <a:cxn ang="0">
                  <a:pos x="548" y="556"/>
                </a:cxn>
                <a:cxn ang="0">
                  <a:pos x="639" y="417"/>
                </a:cxn>
                <a:cxn ang="0">
                  <a:pos x="731" y="278"/>
                </a:cxn>
                <a:cxn ang="0">
                  <a:pos x="639" y="139"/>
                </a:cxn>
                <a:cxn ang="0">
                  <a:pos x="548" y="0"/>
                </a:cxn>
              </a:cxnLst>
              <a:rect l="0" t="0" r="r" b="b"/>
              <a:pathLst>
                <a:path w="731" h="556">
                  <a:moveTo>
                    <a:pt x="548" y="0"/>
                  </a:moveTo>
                  <a:lnTo>
                    <a:pt x="182" y="0"/>
                  </a:lnTo>
                  <a:lnTo>
                    <a:pt x="91" y="139"/>
                  </a:lnTo>
                  <a:lnTo>
                    <a:pt x="0" y="278"/>
                  </a:lnTo>
                  <a:lnTo>
                    <a:pt x="91" y="417"/>
                  </a:lnTo>
                  <a:lnTo>
                    <a:pt x="182" y="556"/>
                  </a:lnTo>
                  <a:lnTo>
                    <a:pt x="548" y="556"/>
                  </a:lnTo>
                  <a:lnTo>
                    <a:pt x="639" y="417"/>
                  </a:lnTo>
                  <a:lnTo>
                    <a:pt x="731" y="278"/>
                  </a:lnTo>
                  <a:lnTo>
                    <a:pt x="639" y="139"/>
                  </a:lnTo>
                  <a:lnTo>
                    <a:pt x="548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3794" y="949"/>
              <a:ext cx="730" cy="555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183" y="0"/>
                </a:cxn>
                <a:cxn ang="0">
                  <a:pos x="91" y="139"/>
                </a:cxn>
                <a:cxn ang="0">
                  <a:pos x="0" y="278"/>
                </a:cxn>
                <a:cxn ang="0">
                  <a:pos x="91" y="417"/>
                </a:cxn>
                <a:cxn ang="0">
                  <a:pos x="183" y="555"/>
                </a:cxn>
                <a:cxn ang="0">
                  <a:pos x="548" y="555"/>
                </a:cxn>
                <a:cxn ang="0">
                  <a:pos x="639" y="417"/>
                </a:cxn>
                <a:cxn ang="0">
                  <a:pos x="730" y="278"/>
                </a:cxn>
                <a:cxn ang="0">
                  <a:pos x="639" y="139"/>
                </a:cxn>
                <a:cxn ang="0">
                  <a:pos x="548" y="0"/>
                </a:cxn>
              </a:cxnLst>
              <a:rect l="0" t="0" r="r" b="b"/>
              <a:pathLst>
                <a:path w="730" h="555">
                  <a:moveTo>
                    <a:pt x="548" y="0"/>
                  </a:moveTo>
                  <a:lnTo>
                    <a:pt x="183" y="0"/>
                  </a:lnTo>
                  <a:lnTo>
                    <a:pt x="91" y="139"/>
                  </a:lnTo>
                  <a:lnTo>
                    <a:pt x="0" y="278"/>
                  </a:lnTo>
                  <a:lnTo>
                    <a:pt x="91" y="417"/>
                  </a:lnTo>
                  <a:lnTo>
                    <a:pt x="183" y="555"/>
                  </a:lnTo>
                  <a:lnTo>
                    <a:pt x="548" y="555"/>
                  </a:lnTo>
                  <a:lnTo>
                    <a:pt x="639" y="417"/>
                  </a:lnTo>
                  <a:lnTo>
                    <a:pt x="730" y="278"/>
                  </a:lnTo>
                  <a:lnTo>
                    <a:pt x="639" y="139"/>
                  </a:lnTo>
                  <a:lnTo>
                    <a:pt x="548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3794" y="1504"/>
              <a:ext cx="730" cy="556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183" y="0"/>
                </a:cxn>
                <a:cxn ang="0">
                  <a:pos x="91" y="139"/>
                </a:cxn>
                <a:cxn ang="0">
                  <a:pos x="0" y="278"/>
                </a:cxn>
                <a:cxn ang="0">
                  <a:pos x="91" y="417"/>
                </a:cxn>
                <a:cxn ang="0">
                  <a:pos x="183" y="556"/>
                </a:cxn>
                <a:cxn ang="0">
                  <a:pos x="548" y="556"/>
                </a:cxn>
                <a:cxn ang="0">
                  <a:pos x="639" y="417"/>
                </a:cxn>
                <a:cxn ang="0">
                  <a:pos x="730" y="278"/>
                </a:cxn>
                <a:cxn ang="0">
                  <a:pos x="639" y="139"/>
                </a:cxn>
                <a:cxn ang="0">
                  <a:pos x="548" y="0"/>
                </a:cxn>
              </a:cxnLst>
              <a:rect l="0" t="0" r="r" b="b"/>
              <a:pathLst>
                <a:path w="730" h="556">
                  <a:moveTo>
                    <a:pt x="548" y="0"/>
                  </a:moveTo>
                  <a:lnTo>
                    <a:pt x="183" y="0"/>
                  </a:lnTo>
                  <a:lnTo>
                    <a:pt x="91" y="139"/>
                  </a:lnTo>
                  <a:lnTo>
                    <a:pt x="0" y="278"/>
                  </a:lnTo>
                  <a:lnTo>
                    <a:pt x="91" y="417"/>
                  </a:lnTo>
                  <a:lnTo>
                    <a:pt x="183" y="556"/>
                  </a:lnTo>
                  <a:lnTo>
                    <a:pt x="548" y="556"/>
                  </a:lnTo>
                  <a:lnTo>
                    <a:pt x="639" y="417"/>
                  </a:lnTo>
                  <a:lnTo>
                    <a:pt x="730" y="278"/>
                  </a:lnTo>
                  <a:lnTo>
                    <a:pt x="639" y="139"/>
                  </a:lnTo>
                  <a:lnTo>
                    <a:pt x="548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889" y="1502"/>
              <a:ext cx="732" cy="557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640" y="139"/>
                </a:cxn>
                <a:cxn ang="0">
                  <a:pos x="732" y="279"/>
                </a:cxn>
                <a:cxn ang="0">
                  <a:pos x="640" y="418"/>
                </a:cxn>
                <a:cxn ang="0">
                  <a:pos x="549" y="557"/>
                </a:cxn>
                <a:cxn ang="0">
                  <a:pos x="182" y="557"/>
                </a:cxn>
                <a:cxn ang="0">
                  <a:pos x="91" y="418"/>
                </a:cxn>
                <a:cxn ang="0">
                  <a:pos x="0" y="279"/>
                </a:cxn>
                <a:cxn ang="0">
                  <a:pos x="91" y="139"/>
                </a:cxn>
                <a:cxn ang="0">
                  <a:pos x="182" y="0"/>
                </a:cxn>
                <a:cxn ang="0">
                  <a:pos x="549" y="0"/>
                </a:cxn>
              </a:cxnLst>
              <a:rect l="0" t="0" r="r" b="b"/>
              <a:pathLst>
                <a:path w="732" h="557">
                  <a:moveTo>
                    <a:pt x="549" y="0"/>
                  </a:moveTo>
                  <a:lnTo>
                    <a:pt x="640" y="139"/>
                  </a:lnTo>
                  <a:lnTo>
                    <a:pt x="732" y="279"/>
                  </a:lnTo>
                  <a:lnTo>
                    <a:pt x="640" y="418"/>
                  </a:lnTo>
                  <a:lnTo>
                    <a:pt x="549" y="557"/>
                  </a:lnTo>
                  <a:lnTo>
                    <a:pt x="182" y="557"/>
                  </a:lnTo>
                  <a:lnTo>
                    <a:pt x="91" y="418"/>
                  </a:lnTo>
                  <a:lnTo>
                    <a:pt x="0" y="279"/>
                  </a:lnTo>
                  <a:lnTo>
                    <a:pt x="91" y="139"/>
                  </a:lnTo>
                  <a:lnTo>
                    <a:pt x="182" y="0"/>
                  </a:lnTo>
                  <a:lnTo>
                    <a:pt x="549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889" y="949"/>
              <a:ext cx="733" cy="557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641" y="139"/>
                </a:cxn>
                <a:cxn ang="0">
                  <a:pos x="733" y="278"/>
                </a:cxn>
                <a:cxn ang="0">
                  <a:pos x="641" y="417"/>
                </a:cxn>
                <a:cxn ang="0">
                  <a:pos x="550" y="557"/>
                </a:cxn>
                <a:cxn ang="0">
                  <a:pos x="184" y="557"/>
                </a:cxn>
                <a:cxn ang="0">
                  <a:pos x="92" y="417"/>
                </a:cxn>
                <a:cxn ang="0">
                  <a:pos x="0" y="278"/>
                </a:cxn>
                <a:cxn ang="0">
                  <a:pos x="92" y="139"/>
                </a:cxn>
                <a:cxn ang="0">
                  <a:pos x="184" y="0"/>
                </a:cxn>
                <a:cxn ang="0">
                  <a:pos x="550" y="0"/>
                </a:cxn>
              </a:cxnLst>
              <a:rect l="0" t="0" r="r" b="b"/>
              <a:pathLst>
                <a:path w="733" h="557">
                  <a:moveTo>
                    <a:pt x="550" y="0"/>
                  </a:moveTo>
                  <a:lnTo>
                    <a:pt x="641" y="139"/>
                  </a:lnTo>
                  <a:lnTo>
                    <a:pt x="733" y="278"/>
                  </a:lnTo>
                  <a:lnTo>
                    <a:pt x="641" y="417"/>
                  </a:lnTo>
                  <a:lnTo>
                    <a:pt x="550" y="557"/>
                  </a:lnTo>
                  <a:lnTo>
                    <a:pt x="184" y="557"/>
                  </a:lnTo>
                  <a:lnTo>
                    <a:pt x="92" y="417"/>
                  </a:lnTo>
                  <a:lnTo>
                    <a:pt x="0" y="278"/>
                  </a:lnTo>
                  <a:lnTo>
                    <a:pt x="92" y="139"/>
                  </a:lnTo>
                  <a:lnTo>
                    <a:pt x="184" y="0"/>
                  </a:lnTo>
                  <a:lnTo>
                    <a:pt x="55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3244" y="1782"/>
              <a:ext cx="733" cy="557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641" y="140"/>
                </a:cxn>
                <a:cxn ang="0">
                  <a:pos x="733" y="278"/>
                </a:cxn>
                <a:cxn ang="0">
                  <a:pos x="641" y="417"/>
                </a:cxn>
                <a:cxn ang="0">
                  <a:pos x="550" y="557"/>
                </a:cxn>
                <a:cxn ang="0">
                  <a:pos x="183" y="557"/>
                </a:cxn>
                <a:cxn ang="0">
                  <a:pos x="91" y="417"/>
                </a:cxn>
                <a:cxn ang="0">
                  <a:pos x="0" y="278"/>
                </a:cxn>
                <a:cxn ang="0">
                  <a:pos x="91" y="140"/>
                </a:cxn>
                <a:cxn ang="0">
                  <a:pos x="183" y="0"/>
                </a:cxn>
                <a:cxn ang="0">
                  <a:pos x="550" y="0"/>
                </a:cxn>
              </a:cxnLst>
              <a:rect l="0" t="0" r="r" b="b"/>
              <a:pathLst>
                <a:path w="733" h="557">
                  <a:moveTo>
                    <a:pt x="550" y="0"/>
                  </a:moveTo>
                  <a:lnTo>
                    <a:pt x="641" y="140"/>
                  </a:lnTo>
                  <a:lnTo>
                    <a:pt x="733" y="278"/>
                  </a:lnTo>
                  <a:lnTo>
                    <a:pt x="641" y="417"/>
                  </a:lnTo>
                  <a:lnTo>
                    <a:pt x="550" y="557"/>
                  </a:lnTo>
                  <a:lnTo>
                    <a:pt x="183" y="557"/>
                  </a:lnTo>
                  <a:lnTo>
                    <a:pt x="91" y="417"/>
                  </a:lnTo>
                  <a:lnTo>
                    <a:pt x="0" y="278"/>
                  </a:lnTo>
                  <a:lnTo>
                    <a:pt x="91" y="140"/>
                  </a:lnTo>
                  <a:lnTo>
                    <a:pt x="183" y="0"/>
                  </a:lnTo>
                  <a:lnTo>
                    <a:pt x="55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5187" y="1452"/>
              <a:ext cx="122" cy="10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7" y="2"/>
                </a:cxn>
                <a:cxn ang="0">
                  <a:pos x="91" y="8"/>
                </a:cxn>
                <a:cxn ang="0">
                  <a:pos x="103" y="16"/>
                </a:cxn>
                <a:cxn ang="0">
                  <a:pos x="113" y="27"/>
                </a:cxn>
                <a:cxn ang="0">
                  <a:pos x="119" y="40"/>
                </a:cxn>
                <a:cxn ang="0">
                  <a:pos x="122" y="54"/>
                </a:cxn>
                <a:cxn ang="0">
                  <a:pos x="119" y="68"/>
                </a:cxn>
                <a:cxn ang="0">
                  <a:pos x="113" y="81"/>
                </a:cxn>
                <a:cxn ang="0">
                  <a:pos x="103" y="92"/>
                </a:cxn>
                <a:cxn ang="0">
                  <a:pos x="91" y="100"/>
                </a:cxn>
                <a:cxn ang="0">
                  <a:pos x="77" y="106"/>
                </a:cxn>
                <a:cxn ang="0">
                  <a:pos x="61" y="108"/>
                </a:cxn>
                <a:cxn ang="0">
                  <a:pos x="45" y="106"/>
                </a:cxn>
                <a:cxn ang="0">
                  <a:pos x="30" y="100"/>
                </a:cxn>
                <a:cxn ang="0">
                  <a:pos x="18" y="92"/>
                </a:cxn>
                <a:cxn ang="0">
                  <a:pos x="9" y="81"/>
                </a:cxn>
                <a:cxn ang="0">
                  <a:pos x="2" y="68"/>
                </a:cxn>
                <a:cxn ang="0">
                  <a:pos x="0" y="54"/>
                </a:cxn>
                <a:cxn ang="0">
                  <a:pos x="2" y="40"/>
                </a:cxn>
                <a:cxn ang="0">
                  <a:pos x="9" y="27"/>
                </a:cxn>
                <a:cxn ang="0">
                  <a:pos x="18" y="16"/>
                </a:cxn>
                <a:cxn ang="0">
                  <a:pos x="30" y="8"/>
                </a:cxn>
                <a:cxn ang="0">
                  <a:pos x="45" y="2"/>
                </a:cxn>
                <a:cxn ang="0">
                  <a:pos x="61" y="0"/>
                </a:cxn>
              </a:cxnLst>
              <a:rect l="0" t="0" r="r" b="b"/>
              <a:pathLst>
                <a:path w="122" h="108">
                  <a:moveTo>
                    <a:pt x="61" y="0"/>
                  </a:moveTo>
                  <a:lnTo>
                    <a:pt x="77" y="2"/>
                  </a:lnTo>
                  <a:lnTo>
                    <a:pt x="91" y="8"/>
                  </a:lnTo>
                  <a:lnTo>
                    <a:pt x="103" y="16"/>
                  </a:lnTo>
                  <a:lnTo>
                    <a:pt x="113" y="27"/>
                  </a:lnTo>
                  <a:lnTo>
                    <a:pt x="119" y="40"/>
                  </a:lnTo>
                  <a:lnTo>
                    <a:pt x="122" y="54"/>
                  </a:lnTo>
                  <a:lnTo>
                    <a:pt x="119" y="68"/>
                  </a:lnTo>
                  <a:lnTo>
                    <a:pt x="113" y="81"/>
                  </a:lnTo>
                  <a:lnTo>
                    <a:pt x="103" y="92"/>
                  </a:lnTo>
                  <a:lnTo>
                    <a:pt x="91" y="100"/>
                  </a:lnTo>
                  <a:lnTo>
                    <a:pt x="77" y="106"/>
                  </a:lnTo>
                  <a:lnTo>
                    <a:pt x="61" y="108"/>
                  </a:lnTo>
                  <a:lnTo>
                    <a:pt x="45" y="106"/>
                  </a:lnTo>
                  <a:lnTo>
                    <a:pt x="30" y="100"/>
                  </a:lnTo>
                  <a:lnTo>
                    <a:pt x="18" y="92"/>
                  </a:lnTo>
                  <a:lnTo>
                    <a:pt x="9" y="81"/>
                  </a:lnTo>
                  <a:lnTo>
                    <a:pt x="2" y="68"/>
                  </a:lnTo>
                  <a:lnTo>
                    <a:pt x="0" y="54"/>
                  </a:lnTo>
                  <a:lnTo>
                    <a:pt x="2" y="40"/>
                  </a:lnTo>
                  <a:lnTo>
                    <a:pt x="9" y="27"/>
                  </a:lnTo>
                  <a:lnTo>
                    <a:pt x="18" y="16"/>
                  </a:lnTo>
                  <a:lnTo>
                    <a:pt x="30" y="8"/>
                  </a:lnTo>
                  <a:lnTo>
                    <a:pt x="45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5187" y="1452"/>
              <a:ext cx="122" cy="10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7" y="2"/>
                </a:cxn>
                <a:cxn ang="0">
                  <a:pos x="91" y="8"/>
                </a:cxn>
                <a:cxn ang="0">
                  <a:pos x="103" y="16"/>
                </a:cxn>
                <a:cxn ang="0">
                  <a:pos x="113" y="27"/>
                </a:cxn>
                <a:cxn ang="0">
                  <a:pos x="119" y="40"/>
                </a:cxn>
                <a:cxn ang="0">
                  <a:pos x="122" y="54"/>
                </a:cxn>
                <a:cxn ang="0">
                  <a:pos x="119" y="68"/>
                </a:cxn>
                <a:cxn ang="0">
                  <a:pos x="113" y="81"/>
                </a:cxn>
                <a:cxn ang="0">
                  <a:pos x="103" y="92"/>
                </a:cxn>
                <a:cxn ang="0">
                  <a:pos x="91" y="100"/>
                </a:cxn>
                <a:cxn ang="0">
                  <a:pos x="77" y="106"/>
                </a:cxn>
                <a:cxn ang="0">
                  <a:pos x="61" y="108"/>
                </a:cxn>
                <a:cxn ang="0">
                  <a:pos x="45" y="106"/>
                </a:cxn>
                <a:cxn ang="0">
                  <a:pos x="30" y="100"/>
                </a:cxn>
                <a:cxn ang="0">
                  <a:pos x="18" y="92"/>
                </a:cxn>
                <a:cxn ang="0">
                  <a:pos x="9" y="81"/>
                </a:cxn>
                <a:cxn ang="0">
                  <a:pos x="2" y="68"/>
                </a:cxn>
                <a:cxn ang="0">
                  <a:pos x="0" y="54"/>
                </a:cxn>
                <a:cxn ang="0">
                  <a:pos x="2" y="40"/>
                </a:cxn>
                <a:cxn ang="0">
                  <a:pos x="9" y="27"/>
                </a:cxn>
                <a:cxn ang="0">
                  <a:pos x="18" y="16"/>
                </a:cxn>
                <a:cxn ang="0">
                  <a:pos x="30" y="8"/>
                </a:cxn>
                <a:cxn ang="0">
                  <a:pos x="45" y="2"/>
                </a:cxn>
                <a:cxn ang="0">
                  <a:pos x="61" y="0"/>
                </a:cxn>
              </a:cxnLst>
              <a:rect l="0" t="0" r="r" b="b"/>
              <a:pathLst>
                <a:path w="122" h="108">
                  <a:moveTo>
                    <a:pt x="61" y="0"/>
                  </a:moveTo>
                  <a:lnTo>
                    <a:pt x="77" y="2"/>
                  </a:lnTo>
                  <a:lnTo>
                    <a:pt x="91" y="8"/>
                  </a:lnTo>
                  <a:lnTo>
                    <a:pt x="103" y="16"/>
                  </a:lnTo>
                  <a:lnTo>
                    <a:pt x="113" y="27"/>
                  </a:lnTo>
                  <a:lnTo>
                    <a:pt x="119" y="40"/>
                  </a:lnTo>
                  <a:lnTo>
                    <a:pt x="122" y="54"/>
                  </a:lnTo>
                  <a:lnTo>
                    <a:pt x="119" y="68"/>
                  </a:lnTo>
                  <a:lnTo>
                    <a:pt x="113" y="81"/>
                  </a:lnTo>
                  <a:lnTo>
                    <a:pt x="103" y="92"/>
                  </a:lnTo>
                  <a:lnTo>
                    <a:pt x="91" y="100"/>
                  </a:lnTo>
                  <a:lnTo>
                    <a:pt x="77" y="106"/>
                  </a:lnTo>
                  <a:lnTo>
                    <a:pt x="61" y="108"/>
                  </a:lnTo>
                  <a:lnTo>
                    <a:pt x="45" y="106"/>
                  </a:lnTo>
                  <a:lnTo>
                    <a:pt x="30" y="100"/>
                  </a:lnTo>
                  <a:lnTo>
                    <a:pt x="18" y="92"/>
                  </a:lnTo>
                  <a:lnTo>
                    <a:pt x="9" y="81"/>
                  </a:lnTo>
                  <a:lnTo>
                    <a:pt x="2" y="68"/>
                  </a:lnTo>
                  <a:lnTo>
                    <a:pt x="0" y="54"/>
                  </a:lnTo>
                  <a:lnTo>
                    <a:pt x="2" y="40"/>
                  </a:lnTo>
                  <a:lnTo>
                    <a:pt x="9" y="27"/>
                  </a:lnTo>
                  <a:lnTo>
                    <a:pt x="18" y="16"/>
                  </a:lnTo>
                  <a:lnTo>
                    <a:pt x="30" y="8"/>
                  </a:lnTo>
                  <a:lnTo>
                    <a:pt x="45" y="2"/>
                  </a:lnTo>
                  <a:lnTo>
                    <a:pt x="61" y="0"/>
                  </a:lnTo>
                </a:path>
              </a:pathLst>
            </a:custGeom>
            <a:grpFill/>
            <a:ln w="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4926" y="1867"/>
              <a:ext cx="122" cy="10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5" y="1"/>
                </a:cxn>
                <a:cxn ang="0">
                  <a:pos x="88" y="6"/>
                </a:cxn>
                <a:cxn ang="0">
                  <a:pos x="99" y="12"/>
                </a:cxn>
                <a:cxn ang="0">
                  <a:pos x="109" y="20"/>
                </a:cxn>
                <a:cxn ang="0">
                  <a:pos x="116" y="30"/>
                </a:cxn>
                <a:cxn ang="0">
                  <a:pos x="120" y="41"/>
                </a:cxn>
                <a:cxn ang="0">
                  <a:pos x="122" y="53"/>
                </a:cxn>
                <a:cxn ang="0">
                  <a:pos x="120" y="66"/>
                </a:cxn>
                <a:cxn ang="0">
                  <a:pos x="116" y="77"/>
                </a:cxn>
                <a:cxn ang="0">
                  <a:pos x="109" y="87"/>
                </a:cxn>
                <a:cxn ang="0">
                  <a:pos x="99" y="95"/>
                </a:cxn>
                <a:cxn ang="0">
                  <a:pos x="88" y="102"/>
                </a:cxn>
                <a:cxn ang="0">
                  <a:pos x="75" y="106"/>
                </a:cxn>
                <a:cxn ang="0">
                  <a:pos x="61" y="107"/>
                </a:cxn>
                <a:cxn ang="0">
                  <a:pos x="45" y="105"/>
                </a:cxn>
                <a:cxn ang="0">
                  <a:pos x="31" y="100"/>
                </a:cxn>
                <a:cxn ang="0">
                  <a:pos x="18" y="91"/>
                </a:cxn>
                <a:cxn ang="0">
                  <a:pos x="9" y="81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9" y="27"/>
                </a:cxn>
                <a:cxn ang="0">
                  <a:pos x="18" y="16"/>
                </a:cxn>
                <a:cxn ang="0">
                  <a:pos x="31" y="8"/>
                </a:cxn>
                <a:cxn ang="0">
                  <a:pos x="45" y="2"/>
                </a:cxn>
                <a:cxn ang="0">
                  <a:pos x="61" y="0"/>
                </a:cxn>
              </a:cxnLst>
              <a:rect l="0" t="0" r="r" b="b"/>
              <a:pathLst>
                <a:path w="122" h="107">
                  <a:moveTo>
                    <a:pt x="61" y="0"/>
                  </a:moveTo>
                  <a:lnTo>
                    <a:pt x="75" y="1"/>
                  </a:lnTo>
                  <a:lnTo>
                    <a:pt x="88" y="6"/>
                  </a:lnTo>
                  <a:lnTo>
                    <a:pt x="99" y="12"/>
                  </a:lnTo>
                  <a:lnTo>
                    <a:pt x="109" y="20"/>
                  </a:lnTo>
                  <a:lnTo>
                    <a:pt x="116" y="30"/>
                  </a:lnTo>
                  <a:lnTo>
                    <a:pt x="120" y="41"/>
                  </a:lnTo>
                  <a:lnTo>
                    <a:pt x="122" y="53"/>
                  </a:lnTo>
                  <a:lnTo>
                    <a:pt x="120" y="66"/>
                  </a:lnTo>
                  <a:lnTo>
                    <a:pt x="116" y="77"/>
                  </a:lnTo>
                  <a:lnTo>
                    <a:pt x="109" y="87"/>
                  </a:lnTo>
                  <a:lnTo>
                    <a:pt x="99" y="95"/>
                  </a:lnTo>
                  <a:lnTo>
                    <a:pt x="88" y="102"/>
                  </a:lnTo>
                  <a:lnTo>
                    <a:pt x="75" y="106"/>
                  </a:lnTo>
                  <a:lnTo>
                    <a:pt x="61" y="107"/>
                  </a:lnTo>
                  <a:lnTo>
                    <a:pt x="45" y="105"/>
                  </a:lnTo>
                  <a:lnTo>
                    <a:pt x="31" y="100"/>
                  </a:lnTo>
                  <a:lnTo>
                    <a:pt x="18" y="91"/>
                  </a:lnTo>
                  <a:lnTo>
                    <a:pt x="9" y="81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9" y="27"/>
                  </a:lnTo>
                  <a:lnTo>
                    <a:pt x="18" y="16"/>
                  </a:lnTo>
                  <a:lnTo>
                    <a:pt x="31" y="8"/>
                  </a:lnTo>
                  <a:lnTo>
                    <a:pt x="45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4926" y="1867"/>
              <a:ext cx="122" cy="10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5" y="1"/>
                </a:cxn>
                <a:cxn ang="0">
                  <a:pos x="88" y="6"/>
                </a:cxn>
                <a:cxn ang="0">
                  <a:pos x="99" y="12"/>
                </a:cxn>
                <a:cxn ang="0">
                  <a:pos x="109" y="20"/>
                </a:cxn>
                <a:cxn ang="0">
                  <a:pos x="116" y="30"/>
                </a:cxn>
                <a:cxn ang="0">
                  <a:pos x="120" y="41"/>
                </a:cxn>
                <a:cxn ang="0">
                  <a:pos x="122" y="53"/>
                </a:cxn>
                <a:cxn ang="0">
                  <a:pos x="120" y="66"/>
                </a:cxn>
                <a:cxn ang="0">
                  <a:pos x="116" y="77"/>
                </a:cxn>
                <a:cxn ang="0">
                  <a:pos x="109" y="87"/>
                </a:cxn>
                <a:cxn ang="0">
                  <a:pos x="99" y="95"/>
                </a:cxn>
                <a:cxn ang="0">
                  <a:pos x="88" y="102"/>
                </a:cxn>
                <a:cxn ang="0">
                  <a:pos x="75" y="106"/>
                </a:cxn>
                <a:cxn ang="0">
                  <a:pos x="61" y="107"/>
                </a:cxn>
                <a:cxn ang="0">
                  <a:pos x="45" y="105"/>
                </a:cxn>
                <a:cxn ang="0">
                  <a:pos x="31" y="100"/>
                </a:cxn>
                <a:cxn ang="0">
                  <a:pos x="18" y="91"/>
                </a:cxn>
                <a:cxn ang="0">
                  <a:pos x="9" y="81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9" y="27"/>
                </a:cxn>
                <a:cxn ang="0">
                  <a:pos x="18" y="16"/>
                </a:cxn>
                <a:cxn ang="0">
                  <a:pos x="31" y="8"/>
                </a:cxn>
                <a:cxn ang="0">
                  <a:pos x="45" y="2"/>
                </a:cxn>
                <a:cxn ang="0">
                  <a:pos x="61" y="0"/>
                </a:cxn>
              </a:cxnLst>
              <a:rect l="0" t="0" r="r" b="b"/>
              <a:pathLst>
                <a:path w="122" h="107">
                  <a:moveTo>
                    <a:pt x="61" y="0"/>
                  </a:moveTo>
                  <a:lnTo>
                    <a:pt x="75" y="1"/>
                  </a:lnTo>
                  <a:lnTo>
                    <a:pt x="88" y="6"/>
                  </a:lnTo>
                  <a:lnTo>
                    <a:pt x="99" y="12"/>
                  </a:lnTo>
                  <a:lnTo>
                    <a:pt x="109" y="20"/>
                  </a:lnTo>
                  <a:lnTo>
                    <a:pt x="116" y="30"/>
                  </a:lnTo>
                  <a:lnTo>
                    <a:pt x="120" y="41"/>
                  </a:lnTo>
                  <a:lnTo>
                    <a:pt x="122" y="53"/>
                  </a:lnTo>
                  <a:lnTo>
                    <a:pt x="120" y="66"/>
                  </a:lnTo>
                  <a:lnTo>
                    <a:pt x="116" y="77"/>
                  </a:lnTo>
                  <a:lnTo>
                    <a:pt x="109" y="87"/>
                  </a:lnTo>
                  <a:lnTo>
                    <a:pt x="99" y="95"/>
                  </a:lnTo>
                  <a:lnTo>
                    <a:pt x="88" y="102"/>
                  </a:lnTo>
                  <a:lnTo>
                    <a:pt x="75" y="106"/>
                  </a:lnTo>
                  <a:lnTo>
                    <a:pt x="61" y="107"/>
                  </a:lnTo>
                  <a:lnTo>
                    <a:pt x="45" y="105"/>
                  </a:lnTo>
                  <a:lnTo>
                    <a:pt x="31" y="100"/>
                  </a:lnTo>
                  <a:lnTo>
                    <a:pt x="18" y="91"/>
                  </a:lnTo>
                  <a:lnTo>
                    <a:pt x="9" y="81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9" y="27"/>
                  </a:lnTo>
                  <a:lnTo>
                    <a:pt x="18" y="16"/>
                  </a:lnTo>
                  <a:lnTo>
                    <a:pt x="31" y="8"/>
                  </a:lnTo>
                  <a:lnTo>
                    <a:pt x="45" y="2"/>
                  </a:lnTo>
                  <a:lnTo>
                    <a:pt x="61" y="0"/>
                  </a:lnTo>
                </a:path>
              </a:pathLst>
            </a:custGeom>
            <a:grpFill/>
            <a:ln w="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4373" y="1866"/>
              <a:ext cx="122" cy="10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7" y="2"/>
                </a:cxn>
                <a:cxn ang="0">
                  <a:pos x="91" y="7"/>
                </a:cxn>
                <a:cxn ang="0">
                  <a:pos x="104" y="16"/>
                </a:cxn>
                <a:cxn ang="0">
                  <a:pos x="113" y="26"/>
                </a:cxn>
                <a:cxn ang="0">
                  <a:pos x="120" y="39"/>
                </a:cxn>
                <a:cxn ang="0">
                  <a:pos x="122" y="53"/>
                </a:cxn>
                <a:cxn ang="0">
                  <a:pos x="120" y="65"/>
                </a:cxn>
                <a:cxn ang="0">
                  <a:pos x="115" y="77"/>
                </a:cxn>
                <a:cxn ang="0">
                  <a:pos x="108" y="87"/>
                </a:cxn>
                <a:cxn ang="0">
                  <a:pos x="99" y="95"/>
                </a:cxn>
                <a:cxn ang="0">
                  <a:pos x="88" y="101"/>
                </a:cxn>
                <a:cxn ang="0">
                  <a:pos x="75" y="105"/>
                </a:cxn>
                <a:cxn ang="0">
                  <a:pos x="61" y="106"/>
                </a:cxn>
                <a:cxn ang="0">
                  <a:pos x="47" y="105"/>
                </a:cxn>
                <a:cxn ang="0">
                  <a:pos x="34" y="101"/>
                </a:cxn>
                <a:cxn ang="0">
                  <a:pos x="23" y="95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1" y="65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8" y="26"/>
                </a:cxn>
                <a:cxn ang="0">
                  <a:pos x="18" y="16"/>
                </a:cxn>
                <a:cxn ang="0">
                  <a:pos x="30" y="7"/>
                </a:cxn>
                <a:cxn ang="0">
                  <a:pos x="44" y="2"/>
                </a:cxn>
                <a:cxn ang="0">
                  <a:pos x="61" y="0"/>
                </a:cxn>
              </a:cxnLst>
              <a:rect l="0" t="0" r="r" b="b"/>
              <a:pathLst>
                <a:path w="122" h="106">
                  <a:moveTo>
                    <a:pt x="61" y="0"/>
                  </a:moveTo>
                  <a:lnTo>
                    <a:pt x="77" y="2"/>
                  </a:lnTo>
                  <a:lnTo>
                    <a:pt x="91" y="7"/>
                  </a:lnTo>
                  <a:lnTo>
                    <a:pt x="104" y="16"/>
                  </a:lnTo>
                  <a:lnTo>
                    <a:pt x="113" y="26"/>
                  </a:lnTo>
                  <a:lnTo>
                    <a:pt x="120" y="39"/>
                  </a:lnTo>
                  <a:lnTo>
                    <a:pt x="122" y="53"/>
                  </a:lnTo>
                  <a:lnTo>
                    <a:pt x="120" y="65"/>
                  </a:lnTo>
                  <a:lnTo>
                    <a:pt x="115" y="77"/>
                  </a:lnTo>
                  <a:lnTo>
                    <a:pt x="108" y="87"/>
                  </a:lnTo>
                  <a:lnTo>
                    <a:pt x="99" y="95"/>
                  </a:lnTo>
                  <a:lnTo>
                    <a:pt x="88" y="101"/>
                  </a:lnTo>
                  <a:lnTo>
                    <a:pt x="75" y="105"/>
                  </a:lnTo>
                  <a:lnTo>
                    <a:pt x="61" y="106"/>
                  </a:lnTo>
                  <a:lnTo>
                    <a:pt x="47" y="105"/>
                  </a:lnTo>
                  <a:lnTo>
                    <a:pt x="34" y="101"/>
                  </a:lnTo>
                  <a:lnTo>
                    <a:pt x="23" y="95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8" y="26"/>
                  </a:lnTo>
                  <a:lnTo>
                    <a:pt x="18" y="16"/>
                  </a:lnTo>
                  <a:lnTo>
                    <a:pt x="30" y="7"/>
                  </a:lnTo>
                  <a:lnTo>
                    <a:pt x="44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4373" y="1866"/>
              <a:ext cx="122" cy="10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7" y="2"/>
                </a:cxn>
                <a:cxn ang="0">
                  <a:pos x="91" y="7"/>
                </a:cxn>
                <a:cxn ang="0">
                  <a:pos x="104" y="16"/>
                </a:cxn>
                <a:cxn ang="0">
                  <a:pos x="113" y="26"/>
                </a:cxn>
                <a:cxn ang="0">
                  <a:pos x="120" y="39"/>
                </a:cxn>
                <a:cxn ang="0">
                  <a:pos x="122" y="53"/>
                </a:cxn>
                <a:cxn ang="0">
                  <a:pos x="120" y="65"/>
                </a:cxn>
                <a:cxn ang="0">
                  <a:pos x="115" y="77"/>
                </a:cxn>
                <a:cxn ang="0">
                  <a:pos x="108" y="87"/>
                </a:cxn>
                <a:cxn ang="0">
                  <a:pos x="99" y="95"/>
                </a:cxn>
                <a:cxn ang="0">
                  <a:pos x="88" y="101"/>
                </a:cxn>
                <a:cxn ang="0">
                  <a:pos x="75" y="105"/>
                </a:cxn>
                <a:cxn ang="0">
                  <a:pos x="61" y="106"/>
                </a:cxn>
                <a:cxn ang="0">
                  <a:pos x="47" y="105"/>
                </a:cxn>
                <a:cxn ang="0">
                  <a:pos x="34" y="101"/>
                </a:cxn>
                <a:cxn ang="0">
                  <a:pos x="23" y="95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1" y="65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8" y="26"/>
                </a:cxn>
                <a:cxn ang="0">
                  <a:pos x="18" y="16"/>
                </a:cxn>
                <a:cxn ang="0">
                  <a:pos x="30" y="7"/>
                </a:cxn>
                <a:cxn ang="0">
                  <a:pos x="44" y="2"/>
                </a:cxn>
                <a:cxn ang="0">
                  <a:pos x="61" y="0"/>
                </a:cxn>
              </a:cxnLst>
              <a:rect l="0" t="0" r="r" b="b"/>
              <a:pathLst>
                <a:path w="122" h="106">
                  <a:moveTo>
                    <a:pt x="61" y="0"/>
                  </a:moveTo>
                  <a:lnTo>
                    <a:pt x="77" y="2"/>
                  </a:lnTo>
                  <a:lnTo>
                    <a:pt x="91" y="7"/>
                  </a:lnTo>
                  <a:lnTo>
                    <a:pt x="104" y="16"/>
                  </a:lnTo>
                  <a:lnTo>
                    <a:pt x="113" y="26"/>
                  </a:lnTo>
                  <a:lnTo>
                    <a:pt x="120" y="39"/>
                  </a:lnTo>
                  <a:lnTo>
                    <a:pt x="122" y="53"/>
                  </a:lnTo>
                  <a:lnTo>
                    <a:pt x="120" y="65"/>
                  </a:lnTo>
                  <a:lnTo>
                    <a:pt x="115" y="77"/>
                  </a:lnTo>
                  <a:lnTo>
                    <a:pt x="108" y="87"/>
                  </a:lnTo>
                  <a:lnTo>
                    <a:pt x="99" y="95"/>
                  </a:lnTo>
                  <a:lnTo>
                    <a:pt x="88" y="101"/>
                  </a:lnTo>
                  <a:lnTo>
                    <a:pt x="75" y="105"/>
                  </a:lnTo>
                  <a:lnTo>
                    <a:pt x="61" y="106"/>
                  </a:lnTo>
                  <a:lnTo>
                    <a:pt x="47" y="105"/>
                  </a:lnTo>
                  <a:lnTo>
                    <a:pt x="34" y="101"/>
                  </a:lnTo>
                  <a:lnTo>
                    <a:pt x="23" y="95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8" y="26"/>
                  </a:lnTo>
                  <a:lnTo>
                    <a:pt x="18" y="16"/>
                  </a:lnTo>
                  <a:lnTo>
                    <a:pt x="30" y="7"/>
                  </a:lnTo>
                  <a:lnTo>
                    <a:pt x="44" y="2"/>
                  </a:lnTo>
                  <a:lnTo>
                    <a:pt x="61" y="0"/>
                  </a:lnTo>
                </a:path>
              </a:pathLst>
            </a:custGeom>
            <a:grpFill/>
            <a:ln w="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098" y="1450"/>
              <a:ext cx="122" cy="10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5" y="2"/>
                </a:cxn>
                <a:cxn ang="0">
                  <a:pos x="87" y="6"/>
                </a:cxn>
                <a:cxn ang="0">
                  <a:pos x="99" y="12"/>
                </a:cxn>
                <a:cxn ang="0">
                  <a:pos x="108" y="20"/>
                </a:cxn>
                <a:cxn ang="0">
                  <a:pos x="116" y="30"/>
                </a:cxn>
                <a:cxn ang="0">
                  <a:pos x="121" y="42"/>
                </a:cxn>
                <a:cxn ang="0">
                  <a:pos x="122" y="54"/>
                </a:cxn>
                <a:cxn ang="0">
                  <a:pos x="120" y="68"/>
                </a:cxn>
                <a:cxn ang="0">
                  <a:pos x="113" y="80"/>
                </a:cxn>
                <a:cxn ang="0">
                  <a:pos x="104" y="91"/>
                </a:cxn>
                <a:cxn ang="0">
                  <a:pos x="92" y="99"/>
                </a:cxn>
                <a:cxn ang="0">
                  <a:pos x="77" y="105"/>
                </a:cxn>
                <a:cxn ang="0">
                  <a:pos x="61" y="107"/>
                </a:cxn>
                <a:cxn ang="0">
                  <a:pos x="45" y="105"/>
                </a:cxn>
                <a:cxn ang="0">
                  <a:pos x="30" y="99"/>
                </a:cxn>
                <a:cxn ang="0">
                  <a:pos x="18" y="91"/>
                </a:cxn>
                <a:cxn ang="0">
                  <a:pos x="9" y="80"/>
                </a:cxn>
                <a:cxn ang="0">
                  <a:pos x="2" y="68"/>
                </a:cxn>
                <a:cxn ang="0">
                  <a:pos x="0" y="54"/>
                </a:cxn>
                <a:cxn ang="0">
                  <a:pos x="1" y="42"/>
                </a:cxn>
                <a:cxn ang="0">
                  <a:pos x="6" y="30"/>
                </a:cxn>
                <a:cxn ang="0">
                  <a:pos x="14" y="20"/>
                </a:cxn>
                <a:cxn ang="0">
                  <a:pos x="23" y="12"/>
                </a:cxn>
                <a:cxn ang="0">
                  <a:pos x="34" y="6"/>
                </a:cxn>
                <a:cxn ang="0">
                  <a:pos x="47" y="2"/>
                </a:cxn>
                <a:cxn ang="0">
                  <a:pos x="61" y="0"/>
                </a:cxn>
              </a:cxnLst>
              <a:rect l="0" t="0" r="r" b="b"/>
              <a:pathLst>
                <a:path w="122" h="107">
                  <a:moveTo>
                    <a:pt x="61" y="0"/>
                  </a:moveTo>
                  <a:lnTo>
                    <a:pt x="75" y="2"/>
                  </a:lnTo>
                  <a:lnTo>
                    <a:pt x="87" y="6"/>
                  </a:lnTo>
                  <a:lnTo>
                    <a:pt x="99" y="12"/>
                  </a:lnTo>
                  <a:lnTo>
                    <a:pt x="108" y="20"/>
                  </a:lnTo>
                  <a:lnTo>
                    <a:pt x="116" y="30"/>
                  </a:lnTo>
                  <a:lnTo>
                    <a:pt x="121" y="42"/>
                  </a:lnTo>
                  <a:lnTo>
                    <a:pt x="122" y="54"/>
                  </a:lnTo>
                  <a:lnTo>
                    <a:pt x="120" y="68"/>
                  </a:lnTo>
                  <a:lnTo>
                    <a:pt x="113" y="80"/>
                  </a:lnTo>
                  <a:lnTo>
                    <a:pt x="104" y="91"/>
                  </a:lnTo>
                  <a:lnTo>
                    <a:pt x="92" y="99"/>
                  </a:lnTo>
                  <a:lnTo>
                    <a:pt x="77" y="105"/>
                  </a:lnTo>
                  <a:lnTo>
                    <a:pt x="61" y="107"/>
                  </a:lnTo>
                  <a:lnTo>
                    <a:pt x="45" y="105"/>
                  </a:lnTo>
                  <a:lnTo>
                    <a:pt x="30" y="99"/>
                  </a:lnTo>
                  <a:lnTo>
                    <a:pt x="18" y="91"/>
                  </a:lnTo>
                  <a:lnTo>
                    <a:pt x="9" y="80"/>
                  </a:lnTo>
                  <a:lnTo>
                    <a:pt x="2" y="68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6" y="30"/>
                  </a:lnTo>
                  <a:lnTo>
                    <a:pt x="14" y="20"/>
                  </a:lnTo>
                  <a:lnTo>
                    <a:pt x="23" y="12"/>
                  </a:lnTo>
                  <a:lnTo>
                    <a:pt x="34" y="6"/>
                  </a:lnTo>
                  <a:lnTo>
                    <a:pt x="47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4098" y="1450"/>
              <a:ext cx="122" cy="10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5" y="2"/>
                </a:cxn>
                <a:cxn ang="0">
                  <a:pos x="87" y="6"/>
                </a:cxn>
                <a:cxn ang="0">
                  <a:pos x="99" y="12"/>
                </a:cxn>
                <a:cxn ang="0">
                  <a:pos x="108" y="20"/>
                </a:cxn>
                <a:cxn ang="0">
                  <a:pos x="116" y="30"/>
                </a:cxn>
                <a:cxn ang="0">
                  <a:pos x="121" y="42"/>
                </a:cxn>
                <a:cxn ang="0">
                  <a:pos x="122" y="54"/>
                </a:cxn>
                <a:cxn ang="0">
                  <a:pos x="120" y="68"/>
                </a:cxn>
                <a:cxn ang="0">
                  <a:pos x="113" y="80"/>
                </a:cxn>
                <a:cxn ang="0">
                  <a:pos x="104" y="91"/>
                </a:cxn>
                <a:cxn ang="0">
                  <a:pos x="92" y="99"/>
                </a:cxn>
                <a:cxn ang="0">
                  <a:pos x="77" y="105"/>
                </a:cxn>
                <a:cxn ang="0">
                  <a:pos x="61" y="107"/>
                </a:cxn>
                <a:cxn ang="0">
                  <a:pos x="45" y="105"/>
                </a:cxn>
                <a:cxn ang="0">
                  <a:pos x="30" y="99"/>
                </a:cxn>
                <a:cxn ang="0">
                  <a:pos x="18" y="91"/>
                </a:cxn>
                <a:cxn ang="0">
                  <a:pos x="9" y="80"/>
                </a:cxn>
                <a:cxn ang="0">
                  <a:pos x="2" y="68"/>
                </a:cxn>
                <a:cxn ang="0">
                  <a:pos x="0" y="54"/>
                </a:cxn>
                <a:cxn ang="0">
                  <a:pos x="1" y="42"/>
                </a:cxn>
                <a:cxn ang="0">
                  <a:pos x="6" y="30"/>
                </a:cxn>
                <a:cxn ang="0">
                  <a:pos x="14" y="20"/>
                </a:cxn>
                <a:cxn ang="0">
                  <a:pos x="23" y="12"/>
                </a:cxn>
                <a:cxn ang="0">
                  <a:pos x="34" y="6"/>
                </a:cxn>
                <a:cxn ang="0">
                  <a:pos x="47" y="2"/>
                </a:cxn>
                <a:cxn ang="0">
                  <a:pos x="61" y="0"/>
                </a:cxn>
              </a:cxnLst>
              <a:rect l="0" t="0" r="r" b="b"/>
              <a:pathLst>
                <a:path w="122" h="107">
                  <a:moveTo>
                    <a:pt x="61" y="0"/>
                  </a:moveTo>
                  <a:lnTo>
                    <a:pt x="75" y="2"/>
                  </a:lnTo>
                  <a:lnTo>
                    <a:pt x="87" y="6"/>
                  </a:lnTo>
                  <a:lnTo>
                    <a:pt x="99" y="12"/>
                  </a:lnTo>
                  <a:lnTo>
                    <a:pt x="108" y="20"/>
                  </a:lnTo>
                  <a:lnTo>
                    <a:pt x="116" y="30"/>
                  </a:lnTo>
                  <a:lnTo>
                    <a:pt x="121" y="42"/>
                  </a:lnTo>
                  <a:lnTo>
                    <a:pt x="122" y="54"/>
                  </a:lnTo>
                  <a:lnTo>
                    <a:pt x="120" y="68"/>
                  </a:lnTo>
                  <a:lnTo>
                    <a:pt x="113" y="80"/>
                  </a:lnTo>
                  <a:lnTo>
                    <a:pt x="104" y="91"/>
                  </a:lnTo>
                  <a:lnTo>
                    <a:pt x="92" y="99"/>
                  </a:lnTo>
                  <a:lnTo>
                    <a:pt x="77" y="105"/>
                  </a:lnTo>
                  <a:lnTo>
                    <a:pt x="61" y="107"/>
                  </a:lnTo>
                  <a:lnTo>
                    <a:pt x="45" y="105"/>
                  </a:lnTo>
                  <a:lnTo>
                    <a:pt x="30" y="99"/>
                  </a:lnTo>
                  <a:lnTo>
                    <a:pt x="18" y="91"/>
                  </a:lnTo>
                  <a:lnTo>
                    <a:pt x="9" y="80"/>
                  </a:lnTo>
                  <a:lnTo>
                    <a:pt x="2" y="68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6" y="30"/>
                  </a:lnTo>
                  <a:lnTo>
                    <a:pt x="14" y="20"/>
                  </a:lnTo>
                  <a:lnTo>
                    <a:pt x="23" y="12"/>
                  </a:lnTo>
                  <a:lnTo>
                    <a:pt x="34" y="6"/>
                  </a:lnTo>
                  <a:lnTo>
                    <a:pt x="47" y="2"/>
                  </a:lnTo>
                  <a:lnTo>
                    <a:pt x="61" y="0"/>
                  </a:lnTo>
                </a:path>
              </a:pathLst>
            </a:custGeom>
            <a:grpFill/>
            <a:ln w="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3821" y="1861"/>
              <a:ext cx="122" cy="10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7" y="2"/>
                </a:cxn>
                <a:cxn ang="0">
                  <a:pos x="91" y="7"/>
                </a:cxn>
                <a:cxn ang="0">
                  <a:pos x="104" y="16"/>
                </a:cxn>
                <a:cxn ang="0">
                  <a:pos x="113" y="26"/>
                </a:cxn>
                <a:cxn ang="0">
                  <a:pos x="119" y="39"/>
                </a:cxn>
                <a:cxn ang="0">
                  <a:pos x="122" y="53"/>
                </a:cxn>
                <a:cxn ang="0">
                  <a:pos x="119" y="67"/>
                </a:cxn>
                <a:cxn ang="0">
                  <a:pos x="113" y="80"/>
                </a:cxn>
                <a:cxn ang="0">
                  <a:pos x="104" y="90"/>
                </a:cxn>
                <a:cxn ang="0">
                  <a:pos x="91" y="99"/>
                </a:cxn>
                <a:cxn ang="0">
                  <a:pos x="77" y="104"/>
                </a:cxn>
                <a:cxn ang="0">
                  <a:pos x="61" y="106"/>
                </a:cxn>
                <a:cxn ang="0">
                  <a:pos x="45" y="104"/>
                </a:cxn>
                <a:cxn ang="0">
                  <a:pos x="31" y="99"/>
                </a:cxn>
                <a:cxn ang="0">
                  <a:pos x="18" y="90"/>
                </a:cxn>
                <a:cxn ang="0">
                  <a:pos x="9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9" y="26"/>
                </a:cxn>
                <a:cxn ang="0">
                  <a:pos x="18" y="16"/>
                </a:cxn>
                <a:cxn ang="0">
                  <a:pos x="31" y="7"/>
                </a:cxn>
                <a:cxn ang="0">
                  <a:pos x="45" y="2"/>
                </a:cxn>
                <a:cxn ang="0">
                  <a:pos x="61" y="0"/>
                </a:cxn>
              </a:cxnLst>
              <a:rect l="0" t="0" r="r" b="b"/>
              <a:pathLst>
                <a:path w="122" h="106">
                  <a:moveTo>
                    <a:pt x="61" y="0"/>
                  </a:moveTo>
                  <a:lnTo>
                    <a:pt x="77" y="2"/>
                  </a:lnTo>
                  <a:lnTo>
                    <a:pt x="91" y="7"/>
                  </a:lnTo>
                  <a:lnTo>
                    <a:pt x="104" y="16"/>
                  </a:lnTo>
                  <a:lnTo>
                    <a:pt x="113" y="26"/>
                  </a:lnTo>
                  <a:lnTo>
                    <a:pt x="119" y="39"/>
                  </a:lnTo>
                  <a:lnTo>
                    <a:pt x="122" y="53"/>
                  </a:lnTo>
                  <a:lnTo>
                    <a:pt x="119" y="67"/>
                  </a:lnTo>
                  <a:lnTo>
                    <a:pt x="113" y="80"/>
                  </a:lnTo>
                  <a:lnTo>
                    <a:pt x="104" y="90"/>
                  </a:lnTo>
                  <a:lnTo>
                    <a:pt x="91" y="99"/>
                  </a:lnTo>
                  <a:lnTo>
                    <a:pt x="77" y="104"/>
                  </a:lnTo>
                  <a:lnTo>
                    <a:pt x="61" y="106"/>
                  </a:lnTo>
                  <a:lnTo>
                    <a:pt x="45" y="104"/>
                  </a:lnTo>
                  <a:lnTo>
                    <a:pt x="31" y="99"/>
                  </a:lnTo>
                  <a:lnTo>
                    <a:pt x="18" y="90"/>
                  </a:lnTo>
                  <a:lnTo>
                    <a:pt x="9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9" y="26"/>
                  </a:lnTo>
                  <a:lnTo>
                    <a:pt x="18" y="16"/>
                  </a:lnTo>
                  <a:lnTo>
                    <a:pt x="31" y="7"/>
                  </a:lnTo>
                  <a:lnTo>
                    <a:pt x="45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821" y="1861"/>
              <a:ext cx="122" cy="10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7" y="2"/>
                </a:cxn>
                <a:cxn ang="0">
                  <a:pos x="91" y="7"/>
                </a:cxn>
                <a:cxn ang="0">
                  <a:pos x="104" y="16"/>
                </a:cxn>
                <a:cxn ang="0">
                  <a:pos x="113" y="26"/>
                </a:cxn>
                <a:cxn ang="0">
                  <a:pos x="119" y="39"/>
                </a:cxn>
                <a:cxn ang="0">
                  <a:pos x="122" y="53"/>
                </a:cxn>
                <a:cxn ang="0">
                  <a:pos x="119" y="67"/>
                </a:cxn>
                <a:cxn ang="0">
                  <a:pos x="113" y="80"/>
                </a:cxn>
                <a:cxn ang="0">
                  <a:pos x="104" y="90"/>
                </a:cxn>
                <a:cxn ang="0">
                  <a:pos x="91" y="99"/>
                </a:cxn>
                <a:cxn ang="0">
                  <a:pos x="77" y="104"/>
                </a:cxn>
                <a:cxn ang="0">
                  <a:pos x="61" y="106"/>
                </a:cxn>
                <a:cxn ang="0">
                  <a:pos x="45" y="104"/>
                </a:cxn>
                <a:cxn ang="0">
                  <a:pos x="31" y="99"/>
                </a:cxn>
                <a:cxn ang="0">
                  <a:pos x="18" y="90"/>
                </a:cxn>
                <a:cxn ang="0">
                  <a:pos x="9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9" y="26"/>
                </a:cxn>
                <a:cxn ang="0">
                  <a:pos x="18" y="16"/>
                </a:cxn>
                <a:cxn ang="0">
                  <a:pos x="31" y="7"/>
                </a:cxn>
                <a:cxn ang="0">
                  <a:pos x="45" y="2"/>
                </a:cxn>
                <a:cxn ang="0">
                  <a:pos x="61" y="0"/>
                </a:cxn>
              </a:cxnLst>
              <a:rect l="0" t="0" r="r" b="b"/>
              <a:pathLst>
                <a:path w="122" h="106">
                  <a:moveTo>
                    <a:pt x="61" y="0"/>
                  </a:moveTo>
                  <a:lnTo>
                    <a:pt x="77" y="2"/>
                  </a:lnTo>
                  <a:lnTo>
                    <a:pt x="91" y="7"/>
                  </a:lnTo>
                  <a:lnTo>
                    <a:pt x="104" y="16"/>
                  </a:lnTo>
                  <a:lnTo>
                    <a:pt x="113" y="26"/>
                  </a:lnTo>
                  <a:lnTo>
                    <a:pt x="119" y="39"/>
                  </a:lnTo>
                  <a:lnTo>
                    <a:pt x="122" y="53"/>
                  </a:lnTo>
                  <a:lnTo>
                    <a:pt x="119" y="67"/>
                  </a:lnTo>
                  <a:lnTo>
                    <a:pt x="113" y="80"/>
                  </a:lnTo>
                  <a:lnTo>
                    <a:pt x="104" y="90"/>
                  </a:lnTo>
                  <a:lnTo>
                    <a:pt x="91" y="99"/>
                  </a:lnTo>
                  <a:lnTo>
                    <a:pt x="77" y="104"/>
                  </a:lnTo>
                  <a:lnTo>
                    <a:pt x="61" y="106"/>
                  </a:lnTo>
                  <a:lnTo>
                    <a:pt x="45" y="104"/>
                  </a:lnTo>
                  <a:lnTo>
                    <a:pt x="31" y="99"/>
                  </a:lnTo>
                  <a:lnTo>
                    <a:pt x="18" y="90"/>
                  </a:lnTo>
                  <a:lnTo>
                    <a:pt x="9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9" y="26"/>
                  </a:lnTo>
                  <a:lnTo>
                    <a:pt x="18" y="16"/>
                  </a:lnTo>
                  <a:lnTo>
                    <a:pt x="31" y="7"/>
                  </a:lnTo>
                  <a:lnTo>
                    <a:pt x="45" y="2"/>
                  </a:lnTo>
                  <a:lnTo>
                    <a:pt x="61" y="0"/>
                  </a:lnTo>
                </a:path>
              </a:pathLst>
            </a:custGeom>
            <a:grpFill/>
            <a:ln w="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18" name="Freeform 22"/>
            <p:cNvSpPr>
              <a:spLocks noEditPoints="1"/>
            </p:cNvSpPr>
            <p:nvPr/>
          </p:nvSpPr>
          <p:spPr bwMode="auto">
            <a:xfrm>
              <a:off x="3965" y="1085"/>
              <a:ext cx="90" cy="12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6" y="0"/>
                </a:cxn>
                <a:cxn ang="0">
                  <a:pos x="65" y="3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90" y="50"/>
                </a:cxn>
                <a:cxn ang="0">
                  <a:pos x="90" y="75"/>
                </a:cxn>
                <a:cxn ang="0">
                  <a:pos x="85" y="96"/>
                </a:cxn>
                <a:cxn ang="0">
                  <a:pos x="77" y="111"/>
                </a:cxn>
                <a:cxn ang="0">
                  <a:pos x="63" y="120"/>
                </a:cxn>
                <a:cxn ang="0">
                  <a:pos x="46" y="123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20" y="86"/>
                </a:cxn>
                <a:cxn ang="0">
                  <a:pos x="25" y="101"/>
                </a:cxn>
                <a:cxn ang="0">
                  <a:pos x="38" y="110"/>
                </a:cxn>
                <a:cxn ang="0">
                  <a:pos x="53" y="110"/>
                </a:cxn>
                <a:cxn ang="0">
                  <a:pos x="65" y="101"/>
                </a:cxn>
                <a:cxn ang="0">
                  <a:pos x="71" y="86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3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7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1" y="48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3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4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5"/>
                  </a:lnTo>
                  <a:lnTo>
                    <a:pt x="88" y="86"/>
                  </a:lnTo>
                  <a:lnTo>
                    <a:pt x="85" y="96"/>
                  </a:lnTo>
                  <a:lnTo>
                    <a:pt x="82" y="104"/>
                  </a:lnTo>
                  <a:lnTo>
                    <a:pt x="77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6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20" y="86"/>
                  </a:lnTo>
                  <a:lnTo>
                    <a:pt x="22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6" y="111"/>
                  </a:lnTo>
                  <a:lnTo>
                    <a:pt x="53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9" y="95"/>
                  </a:lnTo>
                  <a:lnTo>
                    <a:pt x="71" y="86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9" y="27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3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5"/>
                  </a:lnTo>
                  <a:lnTo>
                    <a:pt x="26" y="21"/>
                  </a:lnTo>
                  <a:lnTo>
                    <a:pt x="22" y="27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19" name="Freeform 23"/>
            <p:cNvSpPr>
              <a:spLocks noEditPoints="1"/>
            </p:cNvSpPr>
            <p:nvPr/>
          </p:nvSpPr>
          <p:spPr bwMode="auto">
            <a:xfrm>
              <a:off x="4073" y="1085"/>
              <a:ext cx="90" cy="12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3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4" y="3"/>
                </a:cxn>
                <a:cxn ang="0">
                  <a:pos x="78" y="15"/>
                </a:cxn>
                <a:cxn ang="0">
                  <a:pos x="86" y="33"/>
                </a:cxn>
                <a:cxn ang="0">
                  <a:pos x="89" y="50"/>
                </a:cxn>
                <a:cxn ang="0">
                  <a:pos x="89" y="75"/>
                </a:cxn>
                <a:cxn ang="0">
                  <a:pos x="85" y="96"/>
                </a:cxn>
                <a:cxn ang="0">
                  <a:pos x="76" y="111"/>
                </a:cxn>
                <a:cxn ang="0">
                  <a:pos x="63" y="120"/>
                </a:cxn>
                <a:cxn ang="0">
                  <a:pos x="45" y="123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0" y="78"/>
                </a:cxn>
                <a:cxn ang="0">
                  <a:pos x="17" y="62"/>
                </a:cxn>
                <a:cxn ang="0">
                  <a:pos x="19" y="86"/>
                </a:cxn>
                <a:cxn ang="0">
                  <a:pos x="25" y="101"/>
                </a:cxn>
                <a:cxn ang="0">
                  <a:pos x="37" y="110"/>
                </a:cxn>
                <a:cxn ang="0">
                  <a:pos x="52" y="110"/>
                </a:cxn>
                <a:cxn ang="0">
                  <a:pos x="65" y="101"/>
                </a:cxn>
                <a:cxn ang="0">
                  <a:pos x="71" y="86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7" y="13"/>
                </a:cxn>
                <a:cxn ang="0">
                  <a:pos x="26" y="21"/>
                </a:cxn>
                <a:cxn ang="0">
                  <a:pos x="19" y="36"/>
                </a:cxn>
                <a:cxn ang="0">
                  <a:pos x="17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0" y="48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6" y="33"/>
                  </a:lnTo>
                  <a:lnTo>
                    <a:pt x="89" y="41"/>
                  </a:lnTo>
                  <a:lnTo>
                    <a:pt x="89" y="50"/>
                  </a:lnTo>
                  <a:lnTo>
                    <a:pt x="90" y="62"/>
                  </a:lnTo>
                  <a:lnTo>
                    <a:pt x="89" y="75"/>
                  </a:lnTo>
                  <a:lnTo>
                    <a:pt x="88" y="86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3"/>
                  </a:lnTo>
                  <a:lnTo>
                    <a:pt x="32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19" y="86"/>
                  </a:lnTo>
                  <a:lnTo>
                    <a:pt x="21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8" y="95"/>
                  </a:lnTo>
                  <a:lnTo>
                    <a:pt x="71" y="86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7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21"/>
                  </a:lnTo>
                  <a:lnTo>
                    <a:pt x="22" y="27"/>
                  </a:lnTo>
                  <a:lnTo>
                    <a:pt x="19" y="36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20" name="Freeform 24"/>
            <p:cNvSpPr>
              <a:spLocks noEditPoints="1"/>
            </p:cNvSpPr>
            <p:nvPr/>
          </p:nvSpPr>
          <p:spPr bwMode="auto">
            <a:xfrm>
              <a:off x="4180" y="1085"/>
              <a:ext cx="90" cy="12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8"/>
                </a:cxn>
                <a:cxn ang="0">
                  <a:pos x="3" y="36"/>
                </a:cxn>
                <a:cxn ang="0">
                  <a:pos x="5" y="27"/>
                </a:cxn>
                <a:cxn ang="0">
                  <a:pos x="9" y="19"/>
                </a:cxn>
                <a:cxn ang="0">
                  <a:pos x="14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6" y="0"/>
                </a:cxn>
                <a:cxn ang="0">
                  <a:pos x="45" y="0"/>
                </a:cxn>
                <a:cxn ang="0">
                  <a:pos x="56" y="0"/>
                </a:cxn>
                <a:cxn ang="0">
                  <a:pos x="65" y="3"/>
                </a:cxn>
                <a:cxn ang="0">
                  <a:pos x="73" y="8"/>
                </a:cxn>
                <a:cxn ang="0">
                  <a:pos x="78" y="15"/>
                </a:cxn>
                <a:cxn ang="0">
                  <a:pos x="83" y="23"/>
                </a:cxn>
                <a:cxn ang="0">
                  <a:pos x="87" y="33"/>
                </a:cxn>
                <a:cxn ang="0">
                  <a:pos x="89" y="41"/>
                </a:cxn>
                <a:cxn ang="0">
                  <a:pos x="90" y="50"/>
                </a:cxn>
                <a:cxn ang="0">
                  <a:pos x="90" y="75"/>
                </a:cxn>
                <a:cxn ang="0">
                  <a:pos x="89" y="86"/>
                </a:cxn>
                <a:cxn ang="0">
                  <a:pos x="86" y="96"/>
                </a:cxn>
                <a:cxn ang="0">
                  <a:pos x="81" y="104"/>
                </a:cxn>
                <a:cxn ang="0">
                  <a:pos x="76" y="111"/>
                </a:cxn>
                <a:cxn ang="0">
                  <a:pos x="70" y="116"/>
                </a:cxn>
                <a:cxn ang="0">
                  <a:pos x="63" y="120"/>
                </a:cxn>
                <a:cxn ang="0">
                  <a:pos x="55" y="123"/>
                </a:cxn>
                <a:cxn ang="0">
                  <a:pos x="45" y="123"/>
                </a:cxn>
                <a:cxn ang="0">
                  <a:pos x="33" y="122"/>
                </a:cxn>
                <a:cxn ang="0">
                  <a:pos x="22" y="118"/>
                </a:cxn>
                <a:cxn ang="0">
                  <a:pos x="13" y="111"/>
                </a:cxn>
                <a:cxn ang="0">
                  <a:pos x="8" y="102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8" y="62"/>
                </a:cxn>
                <a:cxn ang="0">
                  <a:pos x="18" y="75"/>
                </a:cxn>
                <a:cxn ang="0">
                  <a:pos x="20" y="86"/>
                </a:cxn>
                <a:cxn ang="0">
                  <a:pos x="22" y="95"/>
                </a:cxn>
                <a:cxn ang="0">
                  <a:pos x="26" y="101"/>
                </a:cxn>
                <a:cxn ang="0">
                  <a:pos x="31" y="107"/>
                </a:cxn>
                <a:cxn ang="0">
                  <a:pos x="38" y="110"/>
                </a:cxn>
                <a:cxn ang="0">
                  <a:pos x="45" y="111"/>
                </a:cxn>
                <a:cxn ang="0">
                  <a:pos x="52" y="110"/>
                </a:cxn>
                <a:cxn ang="0">
                  <a:pos x="59" y="107"/>
                </a:cxn>
                <a:cxn ang="0">
                  <a:pos x="65" y="101"/>
                </a:cxn>
                <a:cxn ang="0">
                  <a:pos x="68" y="95"/>
                </a:cxn>
                <a:cxn ang="0">
                  <a:pos x="71" y="86"/>
                </a:cxn>
                <a:cxn ang="0">
                  <a:pos x="73" y="75"/>
                </a:cxn>
                <a:cxn ang="0">
                  <a:pos x="73" y="48"/>
                </a:cxn>
                <a:cxn ang="0">
                  <a:pos x="71" y="36"/>
                </a:cxn>
                <a:cxn ang="0">
                  <a:pos x="68" y="27"/>
                </a:cxn>
                <a:cxn ang="0">
                  <a:pos x="65" y="22"/>
                </a:cxn>
                <a:cxn ang="0">
                  <a:pos x="59" y="16"/>
                </a:cxn>
                <a:cxn ang="0">
                  <a:pos x="52" y="13"/>
                </a:cxn>
                <a:cxn ang="0">
                  <a:pos x="45" y="12"/>
                </a:cxn>
                <a:cxn ang="0">
                  <a:pos x="38" y="13"/>
                </a:cxn>
                <a:cxn ang="0">
                  <a:pos x="31" y="15"/>
                </a:cxn>
                <a:cxn ang="0">
                  <a:pos x="26" y="21"/>
                </a:cxn>
                <a:cxn ang="0">
                  <a:pos x="23" y="27"/>
                </a:cxn>
                <a:cxn ang="0">
                  <a:pos x="20" y="36"/>
                </a:cxn>
                <a:cxn ang="0">
                  <a:pos x="18" y="48"/>
                </a:cxn>
                <a:cxn ang="0">
                  <a:pos x="18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1" y="48"/>
                  </a:lnTo>
                  <a:lnTo>
                    <a:pt x="3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5" y="3"/>
                  </a:lnTo>
                  <a:lnTo>
                    <a:pt x="73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0" y="75"/>
                  </a:lnTo>
                  <a:lnTo>
                    <a:pt x="89" y="86"/>
                  </a:lnTo>
                  <a:lnTo>
                    <a:pt x="86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5"/>
                  </a:lnTo>
                  <a:lnTo>
                    <a:pt x="20" y="86"/>
                  </a:lnTo>
                  <a:lnTo>
                    <a:pt x="22" y="95"/>
                  </a:lnTo>
                  <a:lnTo>
                    <a:pt x="26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8" y="95"/>
                  </a:lnTo>
                  <a:lnTo>
                    <a:pt x="71" y="86"/>
                  </a:lnTo>
                  <a:lnTo>
                    <a:pt x="73" y="75"/>
                  </a:lnTo>
                  <a:lnTo>
                    <a:pt x="73" y="48"/>
                  </a:lnTo>
                  <a:lnTo>
                    <a:pt x="71" y="36"/>
                  </a:lnTo>
                  <a:lnTo>
                    <a:pt x="68" y="27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5"/>
                  </a:lnTo>
                  <a:lnTo>
                    <a:pt x="26" y="21"/>
                  </a:lnTo>
                  <a:lnTo>
                    <a:pt x="23" y="27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21" name="Freeform 25"/>
            <p:cNvSpPr>
              <a:spLocks noEditPoints="1"/>
            </p:cNvSpPr>
            <p:nvPr/>
          </p:nvSpPr>
          <p:spPr bwMode="auto">
            <a:xfrm>
              <a:off x="4288" y="1085"/>
              <a:ext cx="90" cy="12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4" y="3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0"/>
                </a:cxn>
                <a:cxn ang="0">
                  <a:pos x="89" y="75"/>
                </a:cxn>
                <a:cxn ang="0">
                  <a:pos x="85" y="96"/>
                </a:cxn>
                <a:cxn ang="0">
                  <a:pos x="76" y="111"/>
                </a:cxn>
                <a:cxn ang="0">
                  <a:pos x="63" y="120"/>
                </a:cxn>
                <a:cxn ang="0">
                  <a:pos x="45" y="123"/>
                </a:cxn>
                <a:cxn ang="0">
                  <a:pos x="22" y="118"/>
                </a:cxn>
                <a:cxn ang="0">
                  <a:pos x="7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19" y="86"/>
                </a:cxn>
                <a:cxn ang="0">
                  <a:pos x="25" y="101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4" y="101"/>
                </a:cxn>
                <a:cxn ang="0">
                  <a:pos x="70" y="86"/>
                </a:cxn>
                <a:cxn ang="0">
                  <a:pos x="72" y="62"/>
                </a:cxn>
                <a:cxn ang="0">
                  <a:pos x="70" y="36"/>
                </a:cxn>
                <a:cxn ang="0">
                  <a:pos x="64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7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0" y="48"/>
                  </a:lnTo>
                  <a:lnTo>
                    <a:pt x="2" y="36"/>
                  </a:lnTo>
                  <a:lnTo>
                    <a:pt x="4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7" y="33"/>
                  </a:lnTo>
                  <a:lnTo>
                    <a:pt x="88" y="41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89" y="75"/>
                  </a:lnTo>
                  <a:lnTo>
                    <a:pt x="88" y="86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4" y="123"/>
                  </a:lnTo>
                  <a:lnTo>
                    <a:pt x="45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7" y="75"/>
                  </a:lnTo>
                  <a:lnTo>
                    <a:pt x="19" y="86"/>
                  </a:lnTo>
                  <a:lnTo>
                    <a:pt x="22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4" y="101"/>
                  </a:lnTo>
                  <a:lnTo>
                    <a:pt x="68" y="95"/>
                  </a:lnTo>
                  <a:lnTo>
                    <a:pt x="70" y="86"/>
                  </a:lnTo>
                  <a:lnTo>
                    <a:pt x="72" y="75"/>
                  </a:lnTo>
                  <a:lnTo>
                    <a:pt x="72" y="62"/>
                  </a:lnTo>
                  <a:lnTo>
                    <a:pt x="72" y="48"/>
                  </a:lnTo>
                  <a:lnTo>
                    <a:pt x="70" y="36"/>
                  </a:lnTo>
                  <a:lnTo>
                    <a:pt x="68" y="27"/>
                  </a:lnTo>
                  <a:lnTo>
                    <a:pt x="64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5"/>
                  </a:lnTo>
                  <a:lnTo>
                    <a:pt x="26" y="21"/>
                  </a:lnTo>
                  <a:lnTo>
                    <a:pt x="22" y="27"/>
                  </a:lnTo>
                  <a:lnTo>
                    <a:pt x="20" y="36"/>
                  </a:lnTo>
                  <a:lnTo>
                    <a:pt x="17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22" name="Freeform 26"/>
            <p:cNvSpPr>
              <a:spLocks noEditPoints="1"/>
            </p:cNvSpPr>
            <p:nvPr/>
          </p:nvSpPr>
          <p:spPr bwMode="auto">
            <a:xfrm>
              <a:off x="3965" y="1274"/>
              <a:ext cx="90" cy="124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6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90" y="76"/>
                </a:cxn>
                <a:cxn ang="0">
                  <a:pos x="85" y="97"/>
                </a:cxn>
                <a:cxn ang="0">
                  <a:pos x="77" y="111"/>
                </a:cxn>
                <a:cxn ang="0">
                  <a:pos x="63" y="121"/>
                </a:cxn>
                <a:cxn ang="0">
                  <a:pos x="46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20" y="87"/>
                </a:cxn>
                <a:cxn ang="0">
                  <a:pos x="25" y="102"/>
                </a:cxn>
                <a:cxn ang="0">
                  <a:pos x="38" y="111"/>
                </a:cxn>
                <a:cxn ang="0">
                  <a:pos x="53" y="111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3" y="14"/>
                </a:cxn>
                <a:cxn ang="0">
                  <a:pos x="38" y="14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6" y="0"/>
                  </a:lnTo>
                  <a:lnTo>
                    <a:pt x="56" y="1"/>
                  </a:lnTo>
                  <a:lnTo>
                    <a:pt x="65" y="4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4" y="24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90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2" y="105"/>
                  </a:lnTo>
                  <a:lnTo>
                    <a:pt x="77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6" y="124"/>
                  </a:lnTo>
                  <a:lnTo>
                    <a:pt x="33" y="123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20" y="87"/>
                  </a:lnTo>
                  <a:lnTo>
                    <a:pt x="22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8" y="111"/>
                  </a:lnTo>
                  <a:lnTo>
                    <a:pt x="46" y="112"/>
                  </a:lnTo>
                  <a:lnTo>
                    <a:pt x="53" y="111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3" y="14"/>
                  </a:lnTo>
                  <a:lnTo>
                    <a:pt x="45" y="12"/>
                  </a:lnTo>
                  <a:lnTo>
                    <a:pt x="38" y="14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23" name="Freeform 27"/>
            <p:cNvSpPr>
              <a:spLocks noEditPoints="1"/>
            </p:cNvSpPr>
            <p:nvPr/>
          </p:nvSpPr>
          <p:spPr bwMode="auto">
            <a:xfrm>
              <a:off x="4073" y="1274"/>
              <a:ext cx="90" cy="1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3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4" y="4"/>
                </a:cxn>
                <a:cxn ang="0">
                  <a:pos x="78" y="15"/>
                </a:cxn>
                <a:cxn ang="0">
                  <a:pos x="86" y="33"/>
                </a:cxn>
                <a:cxn ang="0">
                  <a:pos x="89" y="51"/>
                </a:cxn>
                <a:cxn ang="0">
                  <a:pos x="89" y="76"/>
                </a:cxn>
                <a:cxn ang="0">
                  <a:pos x="85" y="97"/>
                </a:cxn>
                <a:cxn ang="0">
                  <a:pos x="76" y="111"/>
                </a:cxn>
                <a:cxn ang="0">
                  <a:pos x="63" y="121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0" y="78"/>
                </a:cxn>
                <a:cxn ang="0">
                  <a:pos x="17" y="62"/>
                </a:cxn>
                <a:cxn ang="0">
                  <a:pos x="19" y="87"/>
                </a:cxn>
                <a:cxn ang="0">
                  <a:pos x="25" y="102"/>
                </a:cxn>
                <a:cxn ang="0">
                  <a:pos x="37" y="111"/>
                </a:cxn>
                <a:cxn ang="0">
                  <a:pos x="52" y="111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2" y="14"/>
                </a:cxn>
                <a:cxn ang="0">
                  <a:pos x="37" y="14"/>
                </a:cxn>
                <a:cxn ang="0">
                  <a:pos x="26" y="21"/>
                </a:cxn>
                <a:cxn ang="0">
                  <a:pos x="19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6" y="33"/>
                  </a:lnTo>
                  <a:lnTo>
                    <a:pt x="89" y="41"/>
                  </a:lnTo>
                  <a:lnTo>
                    <a:pt x="89" y="51"/>
                  </a:lnTo>
                  <a:lnTo>
                    <a:pt x="90" y="62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2" y="123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2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19" y="87"/>
                  </a:lnTo>
                  <a:lnTo>
                    <a:pt x="21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7" y="111"/>
                  </a:lnTo>
                  <a:lnTo>
                    <a:pt x="45" y="112"/>
                  </a:lnTo>
                  <a:lnTo>
                    <a:pt x="52" y="111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2" y="14"/>
                  </a:lnTo>
                  <a:lnTo>
                    <a:pt x="45" y="12"/>
                  </a:lnTo>
                  <a:lnTo>
                    <a:pt x="37" y="14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24" name="Freeform 28"/>
            <p:cNvSpPr>
              <a:spLocks noEditPoints="1"/>
            </p:cNvSpPr>
            <p:nvPr/>
          </p:nvSpPr>
          <p:spPr bwMode="auto">
            <a:xfrm>
              <a:off x="4180" y="1274"/>
              <a:ext cx="9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8"/>
                </a:cxn>
                <a:cxn ang="0">
                  <a:pos x="3" y="37"/>
                </a:cxn>
                <a:cxn ang="0">
                  <a:pos x="5" y="27"/>
                </a:cxn>
                <a:cxn ang="0">
                  <a:pos x="9" y="19"/>
                </a:cxn>
                <a:cxn ang="0">
                  <a:pos x="14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6" y="1"/>
                </a:cxn>
                <a:cxn ang="0">
                  <a:pos x="45" y="0"/>
                </a:cxn>
                <a:cxn ang="0">
                  <a:pos x="56" y="1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78" y="15"/>
                </a:cxn>
                <a:cxn ang="0">
                  <a:pos x="83" y="24"/>
                </a:cxn>
                <a:cxn ang="0">
                  <a:pos x="87" y="33"/>
                </a:cxn>
                <a:cxn ang="0">
                  <a:pos x="89" y="41"/>
                </a:cxn>
                <a:cxn ang="0">
                  <a:pos x="90" y="51"/>
                </a:cxn>
                <a:cxn ang="0">
                  <a:pos x="90" y="76"/>
                </a:cxn>
                <a:cxn ang="0">
                  <a:pos x="89" y="87"/>
                </a:cxn>
                <a:cxn ang="0">
                  <a:pos x="86" y="97"/>
                </a:cxn>
                <a:cxn ang="0">
                  <a:pos x="81" y="105"/>
                </a:cxn>
                <a:cxn ang="0">
                  <a:pos x="76" y="111"/>
                </a:cxn>
                <a:cxn ang="0">
                  <a:pos x="70" y="117"/>
                </a:cxn>
                <a:cxn ang="0">
                  <a:pos x="63" y="121"/>
                </a:cxn>
                <a:cxn ang="0">
                  <a:pos x="55" y="123"/>
                </a:cxn>
                <a:cxn ang="0">
                  <a:pos x="45" y="124"/>
                </a:cxn>
                <a:cxn ang="0">
                  <a:pos x="33" y="123"/>
                </a:cxn>
                <a:cxn ang="0">
                  <a:pos x="22" y="118"/>
                </a:cxn>
                <a:cxn ang="0">
                  <a:pos x="13" y="111"/>
                </a:cxn>
                <a:cxn ang="0">
                  <a:pos x="8" y="102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8" y="62"/>
                </a:cxn>
                <a:cxn ang="0">
                  <a:pos x="18" y="76"/>
                </a:cxn>
                <a:cxn ang="0">
                  <a:pos x="20" y="87"/>
                </a:cxn>
                <a:cxn ang="0">
                  <a:pos x="22" y="96"/>
                </a:cxn>
                <a:cxn ang="0">
                  <a:pos x="26" y="102"/>
                </a:cxn>
                <a:cxn ang="0">
                  <a:pos x="31" y="107"/>
                </a:cxn>
                <a:cxn ang="0">
                  <a:pos x="38" y="111"/>
                </a:cxn>
                <a:cxn ang="0">
                  <a:pos x="45" y="112"/>
                </a:cxn>
                <a:cxn ang="0">
                  <a:pos x="52" y="111"/>
                </a:cxn>
                <a:cxn ang="0">
                  <a:pos x="59" y="107"/>
                </a:cxn>
                <a:cxn ang="0">
                  <a:pos x="65" y="102"/>
                </a:cxn>
                <a:cxn ang="0">
                  <a:pos x="68" y="95"/>
                </a:cxn>
                <a:cxn ang="0">
                  <a:pos x="71" y="87"/>
                </a:cxn>
                <a:cxn ang="0">
                  <a:pos x="73" y="76"/>
                </a:cxn>
                <a:cxn ang="0">
                  <a:pos x="73" y="48"/>
                </a:cxn>
                <a:cxn ang="0">
                  <a:pos x="71" y="37"/>
                </a:cxn>
                <a:cxn ang="0">
                  <a:pos x="68" y="28"/>
                </a:cxn>
                <a:cxn ang="0">
                  <a:pos x="65" y="22"/>
                </a:cxn>
                <a:cxn ang="0">
                  <a:pos x="59" y="17"/>
                </a:cxn>
                <a:cxn ang="0">
                  <a:pos x="52" y="14"/>
                </a:cxn>
                <a:cxn ang="0">
                  <a:pos x="45" y="12"/>
                </a:cxn>
                <a:cxn ang="0">
                  <a:pos x="38" y="14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3" y="28"/>
                </a:cxn>
                <a:cxn ang="0">
                  <a:pos x="20" y="37"/>
                </a:cxn>
                <a:cxn ang="0">
                  <a:pos x="18" y="48"/>
                </a:cxn>
                <a:cxn ang="0">
                  <a:pos x="18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3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6" y="1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76"/>
                  </a:lnTo>
                  <a:lnTo>
                    <a:pt x="89" y="87"/>
                  </a:lnTo>
                  <a:lnTo>
                    <a:pt x="86" y="97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3" y="123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6"/>
                  </a:lnTo>
                  <a:lnTo>
                    <a:pt x="20" y="87"/>
                  </a:lnTo>
                  <a:lnTo>
                    <a:pt x="22" y="96"/>
                  </a:lnTo>
                  <a:lnTo>
                    <a:pt x="26" y="102"/>
                  </a:lnTo>
                  <a:lnTo>
                    <a:pt x="31" y="107"/>
                  </a:lnTo>
                  <a:lnTo>
                    <a:pt x="38" y="111"/>
                  </a:lnTo>
                  <a:lnTo>
                    <a:pt x="45" y="112"/>
                  </a:lnTo>
                  <a:lnTo>
                    <a:pt x="52" y="111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3" y="76"/>
                  </a:lnTo>
                  <a:lnTo>
                    <a:pt x="73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2" y="14"/>
                  </a:lnTo>
                  <a:lnTo>
                    <a:pt x="45" y="12"/>
                  </a:lnTo>
                  <a:lnTo>
                    <a:pt x="38" y="14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25" name="Freeform 29"/>
            <p:cNvSpPr>
              <a:spLocks noEditPoints="1"/>
            </p:cNvSpPr>
            <p:nvPr/>
          </p:nvSpPr>
          <p:spPr bwMode="auto">
            <a:xfrm>
              <a:off x="4288" y="1274"/>
              <a:ext cx="90" cy="1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4" y="4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89" y="76"/>
                </a:cxn>
                <a:cxn ang="0">
                  <a:pos x="85" y="97"/>
                </a:cxn>
                <a:cxn ang="0">
                  <a:pos x="76" y="111"/>
                </a:cxn>
                <a:cxn ang="0">
                  <a:pos x="63" y="121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7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19" y="87"/>
                </a:cxn>
                <a:cxn ang="0">
                  <a:pos x="25" y="102"/>
                </a:cxn>
                <a:cxn ang="0">
                  <a:pos x="38" y="111"/>
                </a:cxn>
                <a:cxn ang="0">
                  <a:pos x="52" y="111"/>
                </a:cxn>
                <a:cxn ang="0">
                  <a:pos x="64" y="102"/>
                </a:cxn>
                <a:cxn ang="0">
                  <a:pos x="70" y="87"/>
                </a:cxn>
                <a:cxn ang="0">
                  <a:pos x="72" y="62"/>
                </a:cxn>
                <a:cxn ang="0">
                  <a:pos x="70" y="37"/>
                </a:cxn>
                <a:cxn ang="0">
                  <a:pos x="64" y="22"/>
                </a:cxn>
                <a:cxn ang="0">
                  <a:pos x="52" y="14"/>
                </a:cxn>
                <a:cxn ang="0">
                  <a:pos x="38" y="14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7" y="33"/>
                  </a:lnTo>
                  <a:lnTo>
                    <a:pt x="88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4" y="123"/>
                  </a:lnTo>
                  <a:lnTo>
                    <a:pt x="45" y="124"/>
                  </a:lnTo>
                  <a:lnTo>
                    <a:pt x="33" y="123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7" y="76"/>
                  </a:lnTo>
                  <a:lnTo>
                    <a:pt x="19" y="87"/>
                  </a:lnTo>
                  <a:lnTo>
                    <a:pt x="22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8" y="111"/>
                  </a:lnTo>
                  <a:lnTo>
                    <a:pt x="45" y="112"/>
                  </a:lnTo>
                  <a:lnTo>
                    <a:pt x="52" y="111"/>
                  </a:lnTo>
                  <a:lnTo>
                    <a:pt x="59" y="107"/>
                  </a:lnTo>
                  <a:lnTo>
                    <a:pt x="64" y="102"/>
                  </a:lnTo>
                  <a:lnTo>
                    <a:pt x="68" y="95"/>
                  </a:lnTo>
                  <a:lnTo>
                    <a:pt x="70" y="87"/>
                  </a:lnTo>
                  <a:lnTo>
                    <a:pt x="72" y="76"/>
                  </a:lnTo>
                  <a:lnTo>
                    <a:pt x="72" y="62"/>
                  </a:lnTo>
                  <a:lnTo>
                    <a:pt x="72" y="48"/>
                  </a:lnTo>
                  <a:lnTo>
                    <a:pt x="70" y="37"/>
                  </a:lnTo>
                  <a:lnTo>
                    <a:pt x="68" y="28"/>
                  </a:lnTo>
                  <a:lnTo>
                    <a:pt x="64" y="22"/>
                  </a:lnTo>
                  <a:lnTo>
                    <a:pt x="59" y="17"/>
                  </a:lnTo>
                  <a:lnTo>
                    <a:pt x="52" y="14"/>
                  </a:lnTo>
                  <a:lnTo>
                    <a:pt x="45" y="12"/>
                  </a:lnTo>
                  <a:lnTo>
                    <a:pt x="38" y="14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20" y="37"/>
                  </a:lnTo>
                  <a:lnTo>
                    <a:pt x="17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26" name="Freeform 30"/>
            <p:cNvSpPr>
              <a:spLocks noEditPoints="1"/>
            </p:cNvSpPr>
            <p:nvPr/>
          </p:nvSpPr>
          <p:spPr bwMode="auto">
            <a:xfrm>
              <a:off x="3411" y="1931"/>
              <a:ext cx="91" cy="124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6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8" y="33"/>
                </a:cxn>
                <a:cxn ang="0">
                  <a:pos x="90" y="51"/>
                </a:cxn>
                <a:cxn ang="0">
                  <a:pos x="90" y="76"/>
                </a:cxn>
                <a:cxn ang="0">
                  <a:pos x="86" y="96"/>
                </a:cxn>
                <a:cxn ang="0">
                  <a:pos x="77" y="111"/>
                </a:cxn>
                <a:cxn ang="0">
                  <a:pos x="63" y="121"/>
                </a:cxn>
                <a:cxn ang="0">
                  <a:pos x="46" y="124"/>
                </a:cxn>
                <a:cxn ang="0">
                  <a:pos x="23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20" y="87"/>
                </a:cxn>
                <a:cxn ang="0">
                  <a:pos x="26" y="102"/>
                </a:cxn>
                <a:cxn ang="0">
                  <a:pos x="38" y="110"/>
                </a:cxn>
                <a:cxn ang="0">
                  <a:pos x="53" y="110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3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8" y="62"/>
                </a:cxn>
              </a:cxnLst>
              <a:rect l="0" t="0" r="r" b="b"/>
              <a:pathLst>
                <a:path w="91" h="124">
                  <a:moveTo>
                    <a:pt x="0" y="62"/>
                  </a:moveTo>
                  <a:lnTo>
                    <a:pt x="1" y="48"/>
                  </a:lnTo>
                  <a:lnTo>
                    <a:pt x="3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1" y="7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6" y="0"/>
                  </a:lnTo>
                  <a:lnTo>
                    <a:pt x="56" y="1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79" y="15"/>
                  </a:lnTo>
                  <a:lnTo>
                    <a:pt x="84" y="24"/>
                  </a:lnTo>
                  <a:lnTo>
                    <a:pt x="88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1" y="62"/>
                  </a:lnTo>
                  <a:lnTo>
                    <a:pt x="90" y="76"/>
                  </a:lnTo>
                  <a:lnTo>
                    <a:pt x="89" y="87"/>
                  </a:lnTo>
                  <a:lnTo>
                    <a:pt x="86" y="96"/>
                  </a:lnTo>
                  <a:lnTo>
                    <a:pt x="82" y="105"/>
                  </a:lnTo>
                  <a:lnTo>
                    <a:pt x="77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6" y="124"/>
                  </a:lnTo>
                  <a:lnTo>
                    <a:pt x="34" y="122"/>
                  </a:lnTo>
                  <a:lnTo>
                    <a:pt x="23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6"/>
                  </a:lnTo>
                  <a:lnTo>
                    <a:pt x="20" y="87"/>
                  </a:lnTo>
                  <a:lnTo>
                    <a:pt x="23" y="96"/>
                  </a:lnTo>
                  <a:lnTo>
                    <a:pt x="26" y="102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6" y="112"/>
                  </a:lnTo>
                  <a:lnTo>
                    <a:pt x="53" y="110"/>
                  </a:lnTo>
                  <a:lnTo>
                    <a:pt x="60" y="107"/>
                  </a:lnTo>
                  <a:lnTo>
                    <a:pt x="65" y="102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3" y="76"/>
                  </a:lnTo>
                  <a:lnTo>
                    <a:pt x="73" y="62"/>
                  </a:lnTo>
                  <a:lnTo>
                    <a:pt x="73" y="48"/>
                  </a:lnTo>
                  <a:lnTo>
                    <a:pt x="71" y="37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60" y="17"/>
                  </a:lnTo>
                  <a:lnTo>
                    <a:pt x="53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27" name="Freeform 31"/>
            <p:cNvSpPr>
              <a:spLocks noEditPoints="1"/>
            </p:cNvSpPr>
            <p:nvPr/>
          </p:nvSpPr>
          <p:spPr bwMode="auto">
            <a:xfrm>
              <a:off x="3519" y="1931"/>
              <a:ext cx="90" cy="124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5" y="0"/>
                </a:cxn>
                <a:cxn ang="0">
                  <a:pos x="64" y="4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90" y="76"/>
                </a:cxn>
                <a:cxn ang="0">
                  <a:pos x="85" y="96"/>
                </a:cxn>
                <a:cxn ang="0">
                  <a:pos x="77" y="111"/>
                </a:cxn>
                <a:cxn ang="0">
                  <a:pos x="63" y="121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20" y="87"/>
                </a:cxn>
                <a:cxn ang="0">
                  <a:pos x="25" y="102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6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3" y="24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90" y="76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5"/>
                  </a:lnTo>
                  <a:lnTo>
                    <a:pt x="77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20" y="87"/>
                  </a:lnTo>
                  <a:lnTo>
                    <a:pt x="22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2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28" name="Freeform 32"/>
            <p:cNvSpPr>
              <a:spLocks noEditPoints="1"/>
            </p:cNvSpPr>
            <p:nvPr/>
          </p:nvSpPr>
          <p:spPr bwMode="auto">
            <a:xfrm>
              <a:off x="3627" y="1931"/>
              <a:ext cx="8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8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5" y="1"/>
                </a:cxn>
                <a:cxn ang="0">
                  <a:pos x="45" y="0"/>
                </a:cxn>
                <a:cxn ang="0">
                  <a:pos x="55" y="1"/>
                </a:cxn>
                <a:cxn ang="0">
                  <a:pos x="64" y="4"/>
                </a:cxn>
                <a:cxn ang="0">
                  <a:pos x="72" y="8"/>
                </a:cxn>
                <a:cxn ang="0">
                  <a:pos x="78" y="15"/>
                </a:cxn>
                <a:cxn ang="0">
                  <a:pos x="83" y="24"/>
                </a:cxn>
                <a:cxn ang="0">
                  <a:pos x="86" y="33"/>
                </a:cxn>
                <a:cxn ang="0">
                  <a:pos x="89" y="41"/>
                </a:cxn>
                <a:cxn ang="0">
                  <a:pos x="89" y="51"/>
                </a:cxn>
                <a:cxn ang="0">
                  <a:pos x="89" y="76"/>
                </a:cxn>
                <a:cxn ang="0">
                  <a:pos x="88" y="87"/>
                </a:cxn>
                <a:cxn ang="0">
                  <a:pos x="85" y="96"/>
                </a:cxn>
                <a:cxn ang="0">
                  <a:pos x="81" y="105"/>
                </a:cxn>
                <a:cxn ang="0">
                  <a:pos x="76" y="111"/>
                </a:cxn>
                <a:cxn ang="0">
                  <a:pos x="70" y="117"/>
                </a:cxn>
                <a:cxn ang="0">
                  <a:pos x="63" y="121"/>
                </a:cxn>
                <a:cxn ang="0">
                  <a:pos x="54" y="123"/>
                </a:cxn>
                <a:cxn ang="0">
                  <a:pos x="45" y="124"/>
                </a:cxn>
                <a:cxn ang="0">
                  <a:pos x="32" y="122"/>
                </a:cxn>
                <a:cxn ang="0">
                  <a:pos x="21" y="118"/>
                </a:cxn>
                <a:cxn ang="0">
                  <a:pos x="13" y="111"/>
                </a:cxn>
                <a:cxn ang="0">
                  <a:pos x="7" y="102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7" y="62"/>
                </a:cxn>
                <a:cxn ang="0">
                  <a:pos x="18" y="76"/>
                </a:cxn>
                <a:cxn ang="0">
                  <a:pos x="19" y="87"/>
                </a:cxn>
                <a:cxn ang="0">
                  <a:pos x="21" y="96"/>
                </a:cxn>
                <a:cxn ang="0">
                  <a:pos x="25" y="102"/>
                </a:cxn>
                <a:cxn ang="0">
                  <a:pos x="31" y="107"/>
                </a:cxn>
                <a:cxn ang="0">
                  <a:pos x="37" y="110"/>
                </a:cxn>
                <a:cxn ang="0">
                  <a:pos x="45" y="112"/>
                </a:cxn>
                <a:cxn ang="0">
                  <a:pos x="52" y="110"/>
                </a:cxn>
                <a:cxn ang="0">
                  <a:pos x="58" y="107"/>
                </a:cxn>
                <a:cxn ang="0">
                  <a:pos x="64" y="102"/>
                </a:cxn>
                <a:cxn ang="0">
                  <a:pos x="68" y="95"/>
                </a:cxn>
                <a:cxn ang="0">
                  <a:pos x="71" y="87"/>
                </a:cxn>
                <a:cxn ang="0">
                  <a:pos x="72" y="76"/>
                </a:cxn>
                <a:cxn ang="0">
                  <a:pos x="72" y="48"/>
                </a:cxn>
                <a:cxn ang="0">
                  <a:pos x="71" y="37"/>
                </a:cxn>
                <a:cxn ang="0">
                  <a:pos x="68" y="28"/>
                </a:cxn>
                <a:cxn ang="0">
                  <a:pos x="64" y="22"/>
                </a:cxn>
                <a:cxn ang="0">
                  <a:pos x="58" y="17"/>
                </a:cxn>
                <a:cxn ang="0">
                  <a:pos x="52" y="13"/>
                </a:cxn>
                <a:cxn ang="0">
                  <a:pos x="45" y="12"/>
                </a:cxn>
                <a:cxn ang="0">
                  <a:pos x="37" y="13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2" y="28"/>
                </a:cxn>
                <a:cxn ang="0">
                  <a:pos x="19" y="37"/>
                </a:cxn>
                <a:cxn ang="0">
                  <a:pos x="18" y="48"/>
                </a:cxn>
                <a:cxn ang="0">
                  <a:pos x="17" y="62"/>
                </a:cxn>
              </a:cxnLst>
              <a:rect l="0" t="0" r="r" b="b"/>
              <a:pathLst>
                <a:path w="89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6" y="33"/>
                  </a:lnTo>
                  <a:lnTo>
                    <a:pt x="89" y="41"/>
                  </a:lnTo>
                  <a:lnTo>
                    <a:pt x="89" y="51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4" y="123"/>
                  </a:lnTo>
                  <a:lnTo>
                    <a:pt x="45" y="124"/>
                  </a:lnTo>
                  <a:lnTo>
                    <a:pt x="32" y="122"/>
                  </a:lnTo>
                  <a:lnTo>
                    <a:pt x="21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19" y="87"/>
                  </a:lnTo>
                  <a:lnTo>
                    <a:pt x="21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5" y="112"/>
                  </a:lnTo>
                  <a:lnTo>
                    <a:pt x="52" y="110"/>
                  </a:lnTo>
                  <a:lnTo>
                    <a:pt x="58" y="107"/>
                  </a:lnTo>
                  <a:lnTo>
                    <a:pt x="64" y="102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4" y="22"/>
                  </a:lnTo>
                  <a:lnTo>
                    <a:pt x="58" y="17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29" name="Freeform 33"/>
            <p:cNvSpPr>
              <a:spLocks noEditPoints="1"/>
            </p:cNvSpPr>
            <p:nvPr/>
          </p:nvSpPr>
          <p:spPr bwMode="auto">
            <a:xfrm>
              <a:off x="3734" y="1931"/>
              <a:ext cx="90" cy="1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5" y="4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89" y="76"/>
                </a:cxn>
                <a:cxn ang="0">
                  <a:pos x="86" y="96"/>
                </a:cxn>
                <a:cxn ang="0">
                  <a:pos x="76" y="111"/>
                </a:cxn>
                <a:cxn ang="0">
                  <a:pos x="63" y="121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19" y="87"/>
                </a:cxn>
                <a:cxn ang="0">
                  <a:pos x="26" y="102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8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0" y="48"/>
                  </a:lnTo>
                  <a:lnTo>
                    <a:pt x="3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78" y="15"/>
                  </a:lnTo>
                  <a:lnTo>
                    <a:pt x="84" y="24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6" y="96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1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6"/>
                  </a:lnTo>
                  <a:lnTo>
                    <a:pt x="19" y="87"/>
                  </a:lnTo>
                  <a:lnTo>
                    <a:pt x="22" y="96"/>
                  </a:lnTo>
                  <a:lnTo>
                    <a:pt x="26" y="102"/>
                  </a:lnTo>
                  <a:lnTo>
                    <a:pt x="32" y="107"/>
                  </a:lnTo>
                  <a:lnTo>
                    <a:pt x="38" y="110"/>
                  </a:lnTo>
                  <a:lnTo>
                    <a:pt x="45" y="112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30" name="Freeform 34"/>
            <p:cNvSpPr>
              <a:spLocks noEditPoints="1"/>
            </p:cNvSpPr>
            <p:nvPr/>
          </p:nvSpPr>
          <p:spPr bwMode="auto">
            <a:xfrm>
              <a:off x="3411" y="2121"/>
              <a:ext cx="91" cy="12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6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8" y="33"/>
                </a:cxn>
                <a:cxn ang="0">
                  <a:pos x="90" y="50"/>
                </a:cxn>
                <a:cxn ang="0">
                  <a:pos x="90" y="75"/>
                </a:cxn>
                <a:cxn ang="0">
                  <a:pos x="86" y="96"/>
                </a:cxn>
                <a:cxn ang="0">
                  <a:pos x="77" y="111"/>
                </a:cxn>
                <a:cxn ang="0">
                  <a:pos x="63" y="120"/>
                </a:cxn>
                <a:cxn ang="0">
                  <a:pos x="46" y="123"/>
                </a:cxn>
                <a:cxn ang="0">
                  <a:pos x="23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20" y="87"/>
                </a:cxn>
                <a:cxn ang="0">
                  <a:pos x="26" y="101"/>
                </a:cxn>
                <a:cxn ang="0">
                  <a:pos x="38" y="110"/>
                </a:cxn>
                <a:cxn ang="0">
                  <a:pos x="53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3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8" y="62"/>
                </a:cxn>
              </a:cxnLst>
              <a:rect l="0" t="0" r="r" b="b"/>
              <a:pathLst>
                <a:path w="91" h="123">
                  <a:moveTo>
                    <a:pt x="0" y="62"/>
                  </a:moveTo>
                  <a:lnTo>
                    <a:pt x="1" y="48"/>
                  </a:lnTo>
                  <a:lnTo>
                    <a:pt x="3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1" y="7"/>
                  </a:lnTo>
                  <a:lnTo>
                    <a:pt x="28" y="3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79" y="15"/>
                  </a:lnTo>
                  <a:lnTo>
                    <a:pt x="84" y="23"/>
                  </a:lnTo>
                  <a:lnTo>
                    <a:pt x="88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1" y="62"/>
                  </a:lnTo>
                  <a:lnTo>
                    <a:pt x="90" y="75"/>
                  </a:lnTo>
                  <a:lnTo>
                    <a:pt x="89" y="87"/>
                  </a:lnTo>
                  <a:lnTo>
                    <a:pt x="86" y="96"/>
                  </a:lnTo>
                  <a:lnTo>
                    <a:pt x="82" y="104"/>
                  </a:lnTo>
                  <a:lnTo>
                    <a:pt x="77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6" y="123"/>
                  </a:lnTo>
                  <a:lnTo>
                    <a:pt x="34" y="122"/>
                  </a:lnTo>
                  <a:lnTo>
                    <a:pt x="23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5"/>
                  </a:lnTo>
                  <a:lnTo>
                    <a:pt x="20" y="87"/>
                  </a:lnTo>
                  <a:lnTo>
                    <a:pt x="23" y="95"/>
                  </a:lnTo>
                  <a:lnTo>
                    <a:pt x="26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6" y="111"/>
                  </a:lnTo>
                  <a:lnTo>
                    <a:pt x="53" y="110"/>
                  </a:lnTo>
                  <a:lnTo>
                    <a:pt x="60" y="107"/>
                  </a:lnTo>
                  <a:lnTo>
                    <a:pt x="65" y="101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3" y="75"/>
                  </a:lnTo>
                  <a:lnTo>
                    <a:pt x="73" y="62"/>
                  </a:lnTo>
                  <a:lnTo>
                    <a:pt x="73" y="48"/>
                  </a:lnTo>
                  <a:lnTo>
                    <a:pt x="71" y="36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60" y="16"/>
                  </a:lnTo>
                  <a:lnTo>
                    <a:pt x="53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31" name="Freeform 35"/>
            <p:cNvSpPr>
              <a:spLocks noEditPoints="1"/>
            </p:cNvSpPr>
            <p:nvPr/>
          </p:nvSpPr>
          <p:spPr bwMode="auto">
            <a:xfrm>
              <a:off x="3519" y="2121"/>
              <a:ext cx="90" cy="12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5" y="0"/>
                </a:cxn>
                <a:cxn ang="0">
                  <a:pos x="64" y="4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90" y="50"/>
                </a:cxn>
                <a:cxn ang="0">
                  <a:pos x="90" y="75"/>
                </a:cxn>
                <a:cxn ang="0">
                  <a:pos x="85" y="96"/>
                </a:cxn>
                <a:cxn ang="0">
                  <a:pos x="77" y="111"/>
                </a:cxn>
                <a:cxn ang="0">
                  <a:pos x="63" y="120"/>
                </a:cxn>
                <a:cxn ang="0">
                  <a:pos x="45" y="123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20" y="87"/>
                </a:cxn>
                <a:cxn ang="0">
                  <a:pos x="25" y="101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7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1" y="48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3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5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7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20" y="87"/>
                  </a:lnTo>
                  <a:lnTo>
                    <a:pt x="22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32" name="Freeform 36"/>
            <p:cNvSpPr>
              <a:spLocks noEditPoints="1"/>
            </p:cNvSpPr>
            <p:nvPr/>
          </p:nvSpPr>
          <p:spPr bwMode="auto">
            <a:xfrm>
              <a:off x="3627" y="2121"/>
              <a:ext cx="89" cy="12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8"/>
                </a:cxn>
                <a:cxn ang="0">
                  <a:pos x="2" y="36"/>
                </a:cxn>
                <a:cxn ang="0">
                  <a:pos x="5" y="27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55" y="0"/>
                </a:cxn>
                <a:cxn ang="0">
                  <a:pos x="64" y="4"/>
                </a:cxn>
                <a:cxn ang="0">
                  <a:pos x="72" y="8"/>
                </a:cxn>
                <a:cxn ang="0">
                  <a:pos x="78" y="15"/>
                </a:cxn>
                <a:cxn ang="0">
                  <a:pos x="83" y="23"/>
                </a:cxn>
                <a:cxn ang="0">
                  <a:pos x="86" y="33"/>
                </a:cxn>
                <a:cxn ang="0">
                  <a:pos x="89" y="41"/>
                </a:cxn>
                <a:cxn ang="0">
                  <a:pos x="89" y="50"/>
                </a:cxn>
                <a:cxn ang="0">
                  <a:pos x="89" y="75"/>
                </a:cxn>
                <a:cxn ang="0">
                  <a:pos x="88" y="87"/>
                </a:cxn>
                <a:cxn ang="0">
                  <a:pos x="85" y="96"/>
                </a:cxn>
                <a:cxn ang="0">
                  <a:pos x="81" y="104"/>
                </a:cxn>
                <a:cxn ang="0">
                  <a:pos x="76" y="111"/>
                </a:cxn>
                <a:cxn ang="0">
                  <a:pos x="70" y="116"/>
                </a:cxn>
                <a:cxn ang="0">
                  <a:pos x="63" y="120"/>
                </a:cxn>
                <a:cxn ang="0">
                  <a:pos x="54" y="123"/>
                </a:cxn>
                <a:cxn ang="0">
                  <a:pos x="45" y="123"/>
                </a:cxn>
                <a:cxn ang="0">
                  <a:pos x="32" y="122"/>
                </a:cxn>
                <a:cxn ang="0">
                  <a:pos x="21" y="118"/>
                </a:cxn>
                <a:cxn ang="0">
                  <a:pos x="13" y="111"/>
                </a:cxn>
                <a:cxn ang="0">
                  <a:pos x="7" y="102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7" y="62"/>
                </a:cxn>
                <a:cxn ang="0">
                  <a:pos x="18" y="75"/>
                </a:cxn>
                <a:cxn ang="0">
                  <a:pos x="19" y="87"/>
                </a:cxn>
                <a:cxn ang="0">
                  <a:pos x="21" y="95"/>
                </a:cxn>
                <a:cxn ang="0">
                  <a:pos x="25" y="101"/>
                </a:cxn>
                <a:cxn ang="0">
                  <a:pos x="31" y="107"/>
                </a:cxn>
                <a:cxn ang="0">
                  <a:pos x="37" y="110"/>
                </a:cxn>
                <a:cxn ang="0">
                  <a:pos x="45" y="111"/>
                </a:cxn>
                <a:cxn ang="0">
                  <a:pos x="52" y="110"/>
                </a:cxn>
                <a:cxn ang="0">
                  <a:pos x="58" y="107"/>
                </a:cxn>
                <a:cxn ang="0">
                  <a:pos x="64" y="101"/>
                </a:cxn>
                <a:cxn ang="0">
                  <a:pos x="68" y="95"/>
                </a:cxn>
                <a:cxn ang="0">
                  <a:pos x="71" y="87"/>
                </a:cxn>
                <a:cxn ang="0">
                  <a:pos x="72" y="75"/>
                </a:cxn>
                <a:cxn ang="0">
                  <a:pos x="72" y="48"/>
                </a:cxn>
                <a:cxn ang="0">
                  <a:pos x="71" y="36"/>
                </a:cxn>
                <a:cxn ang="0">
                  <a:pos x="68" y="28"/>
                </a:cxn>
                <a:cxn ang="0">
                  <a:pos x="64" y="22"/>
                </a:cxn>
                <a:cxn ang="0">
                  <a:pos x="58" y="16"/>
                </a:cxn>
                <a:cxn ang="0">
                  <a:pos x="52" y="13"/>
                </a:cxn>
                <a:cxn ang="0">
                  <a:pos x="45" y="12"/>
                </a:cxn>
                <a:cxn ang="0">
                  <a:pos x="37" y="13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2" y="28"/>
                </a:cxn>
                <a:cxn ang="0">
                  <a:pos x="19" y="36"/>
                </a:cxn>
                <a:cxn ang="0">
                  <a:pos x="18" y="48"/>
                </a:cxn>
                <a:cxn ang="0">
                  <a:pos x="17" y="62"/>
                </a:cxn>
              </a:cxnLst>
              <a:rect l="0" t="0" r="r" b="b"/>
              <a:pathLst>
                <a:path w="89" h="123">
                  <a:moveTo>
                    <a:pt x="0" y="62"/>
                  </a:moveTo>
                  <a:lnTo>
                    <a:pt x="0" y="48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6" y="33"/>
                  </a:lnTo>
                  <a:lnTo>
                    <a:pt x="89" y="41"/>
                  </a:lnTo>
                  <a:lnTo>
                    <a:pt x="89" y="50"/>
                  </a:lnTo>
                  <a:lnTo>
                    <a:pt x="89" y="75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4" y="123"/>
                  </a:lnTo>
                  <a:lnTo>
                    <a:pt x="45" y="123"/>
                  </a:lnTo>
                  <a:lnTo>
                    <a:pt x="32" y="122"/>
                  </a:lnTo>
                  <a:lnTo>
                    <a:pt x="21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19" y="87"/>
                  </a:lnTo>
                  <a:lnTo>
                    <a:pt x="21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8" y="107"/>
                  </a:lnTo>
                  <a:lnTo>
                    <a:pt x="64" y="101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8"/>
                  </a:lnTo>
                  <a:lnTo>
                    <a:pt x="64" y="22"/>
                  </a:lnTo>
                  <a:lnTo>
                    <a:pt x="58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6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33" name="Freeform 37"/>
            <p:cNvSpPr>
              <a:spLocks noEditPoints="1"/>
            </p:cNvSpPr>
            <p:nvPr/>
          </p:nvSpPr>
          <p:spPr bwMode="auto">
            <a:xfrm>
              <a:off x="3734" y="2121"/>
              <a:ext cx="90" cy="12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5" y="4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0"/>
                </a:cxn>
                <a:cxn ang="0">
                  <a:pos x="89" y="75"/>
                </a:cxn>
                <a:cxn ang="0">
                  <a:pos x="86" y="96"/>
                </a:cxn>
                <a:cxn ang="0">
                  <a:pos x="76" y="111"/>
                </a:cxn>
                <a:cxn ang="0">
                  <a:pos x="63" y="120"/>
                </a:cxn>
                <a:cxn ang="0">
                  <a:pos x="45" y="123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19" y="87"/>
                </a:cxn>
                <a:cxn ang="0">
                  <a:pos x="26" y="101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8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0" y="48"/>
                  </a:lnTo>
                  <a:lnTo>
                    <a:pt x="3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78" y="15"/>
                  </a:lnTo>
                  <a:lnTo>
                    <a:pt x="84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89" y="75"/>
                  </a:lnTo>
                  <a:lnTo>
                    <a:pt x="88" y="87"/>
                  </a:lnTo>
                  <a:lnTo>
                    <a:pt x="86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1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5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6" y="101"/>
                  </a:lnTo>
                  <a:lnTo>
                    <a:pt x="32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4524" y="1919"/>
              <a:ext cx="52" cy="122"/>
            </a:xfrm>
            <a:custGeom>
              <a:avLst/>
              <a:gdLst/>
              <a:ahLst/>
              <a:cxnLst>
                <a:cxn ang="0">
                  <a:pos x="52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6" y="16"/>
                </a:cxn>
                <a:cxn ang="0">
                  <a:pos x="34" y="8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52" y="122"/>
                </a:cxn>
              </a:cxnLst>
              <a:rect l="0" t="0" r="r" b="b"/>
              <a:pathLst>
                <a:path w="52" h="122">
                  <a:moveTo>
                    <a:pt x="52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6" y="16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2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4618" y="1919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6" y="32"/>
                </a:cxn>
                <a:cxn ang="0">
                  <a:pos x="18" y="37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3" y="24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6" y="32"/>
                  </a:lnTo>
                  <a:lnTo>
                    <a:pt x="18" y="37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3" y="24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4711" y="1919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4804" y="1919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1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38" name="Freeform 42"/>
            <p:cNvSpPr>
              <a:spLocks noEditPoints="1"/>
            </p:cNvSpPr>
            <p:nvPr/>
          </p:nvSpPr>
          <p:spPr bwMode="auto">
            <a:xfrm>
              <a:off x="4511" y="2109"/>
              <a:ext cx="91" cy="12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6" y="0"/>
                </a:cxn>
                <a:cxn ang="0">
                  <a:pos x="65" y="3"/>
                </a:cxn>
                <a:cxn ang="0">
                  <a:pos x="79" y="15"/>
                </a:cxn>
                <a:cxn ang="0">
                  <a:pos x="88" y="33"/>
                </a:cxn>
                <a:cxn ang="0">
                  <a:pos x="90" y="50"/>
                </a:cxn>
                <a:cxn ang="0">
                  <a:pos x="90" y="75"/>
                </a:cxn>
                <a:cxn ang="0">
                  <a:pos x="86" y="96"/>
                </a:cxn>
                <a:cxn ang="0">
                  <a:pos x="77" y="111"/>
                </a:cxn>
                <a:cxn ang="0">
                  <a:pos x="63" y="120"/>
                </a:cxn>
                <a:cxn ang="0">
                  <a:pos x="46" y="123"/>
                </a:cxn>
                <a:cxn ang="0">
                  <a:pos x="23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20" y="87"/>
                </a:cxn>
                <a:cxn ang="0">
                  <a:pos x="26" y="101"/>
                </a:cxn>
                <a:cxn ang="0">
                  <a:pos x="38" y="110"/>
                </a:cxn>
                <a:cxn ang="0">
                  <a:pos x="53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3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8" y="62"/>
                </a:cxn>
              </a:cxnLst>
              <a:rect l="0" t="0" r="r" b="b"/>
              <a:pathLst>
                <a:path w="91" h="123">
                  <a:moveTo>
                    <a:pt x="0" y="62"/>
                  </a:moveTo>
                  <a:lnTo>
                    <a:pt x="1" y="48"/>
                  </a:lnTo>
                  <a:lnTo>
                    <a:pt x="3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1" y="7"/>
                  </a:lnTo>
                  <a:lnTo>
                    <a:pt x="28" y="3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3"/>
                  </a:lnTo>
                  <a:lnTo>
                    <a:pt x="73" y="8"/>
                  </a:lnTo>
                  <a:lnTo>
                    <a:pt x="79" y="15"/>
                  </a:lnTo>
                  <a:lnTo>
                    <a:pt x="84" y="23"/>
                  </a:lnTo>
                  <a:lnTo>
                    <a:pt x="88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1" y="62"/>
                  </a:lnTo>
                  <a:lnTo>
                    <a:pt x="90" y="75"/>
                  </a:lnTo>
                  <a:lnTo>
                    <a:pt x="89" y="87"/>
                  </a:lnTo>
                  <a:lnTo>
                    <a:pt x="86" y="96"/>
                  </a:lnTo>
                  <a:lnTo>
                    <a:pt x="82" y="104"/>
                  </a:lnTo>
                  <a:lnTo>
                    <a:pt x="77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6" y="123"/>
                  </a:lnTo>
                  <a:lnTo>
                    <a:pt x="34" y="122"/>
                  </a:lnTo>
                  <a:lnTo>
                    <a:pt x="23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5"/>
                  </a:lnTo>
                  <a:lnTo>
                    <a:pt x="20" y="87"/>
                  </a:lnTo>
                  <a:lnTo>
                    <a:pt x="23" y="95"/>
                  </a:lnTo>
                  <a:lnTo>
                    <a:pt x="26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6" y="111"/>
                  </a:lnTo>
                  <a:lnTo>
                    <a:pt x="53" y="110"/>
                  </a:lnTo>
                  <a:lnTo>
                    <a:pt x="60" y="107"/>
                  </a:lnTo>
                  <a:lnTo>
                    <a:pt x="65" y="101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3" y="75"/>
                  </a:lnTo>
                  <a:lnTo>
                    <a:pt x="73" y="62"/>
                  </a:lnTo>
                  <a:lnTo>
                    <a:pt x="73" y="48"/>
                  </a:lnTo>
                  <a:lnTo>
                    <a:pt x="71" y="36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60" y="16"/>
                  </a:lnTo>
                  <a:lnTo>
                    <a:pt x="53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39" name="Freeform 43"/>
            <p:cNvSpPr>
              <a:spLocks noEditPoints="1"/>
            </p:cNvSpPr>
            <p:nvPr/>
          </p:nvSpPr>
          <p:spPr bwMode="auto">
            <a:xfrm>
              <a:off x="4619" y="2109"/>
              <a:ext cx="90" cy="12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5" y="0"/>
                </a:cxn>
                <a:cxn ang="0">
                  <a:pos x="64" y="3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90" y="50"/>
                </a:cxn>
                <a:cxn ang="0">
                  <a:pos x="90" y="75"/>
                </a:cxn>
                <a:cxn ang="0">
                  <a:pos x="85" y="96"/>
                </a:cxn>
                <a:cxn ang="0">
                  <a:pos x="77" y="111"/>
                </a:cxn>
                <a:cxn ang="0">
                  <a:pos x="63" y="120"/>
                </a:cxn>
                <a:cxn ang="0">
                  <a:pos x="45" y="123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20" y="87"/>
                </a:cxn>
                <a:cxn ang="0">
                  <a:pos x="25" y="101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7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1" y="48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4" y="3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3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5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7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20" y="87"/>
                  </a:lnTo>
                  <a:lnTo>
                    <a:pt x="22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40" name="Freeform 44"/>
            <p:cNvSpPr>
              <a:spLocks noEditPoints="1"/>
            </p:cNvSpPr>
            <p:nvPr/>
          </p:nvSpPr>
          <p:spPr bwMode="auto">
            <a:xfrm>
              <a:off x="4727" y="2109"/>
              <a:ext cx="89" cy="12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8"/>
                </a:cxn>
                <a:cxn ang="0">
                  <a:pos x="2" y="36"/>
                </a:cxn>
                <a:cxn ang="0">
                  <a:pos x="5" y="27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55" y="0"/>
                </a:cxn>
                <a:cxn ang="0">
                  <a:pos x="64" y="3"/>
                </a:cxn>
                <a:cxn ang="0">
                  <a:pos x="72" y="8"/>
                </a:cxn>
                <a:cxn ang="0">
                  <a:pos x="78" y="15"/>
                </a:cxn>
                <a:cxn ang="0">
                  <a:pos x="83" y="23"/>
                </a:cxn>
                <a:cxn ang="0">
                  <a:pos x="86" y="33"/>
                </a:cxn>
                <a:cxn ang="0">
                  <a:pos x="89" y="41"/>
                </a:cxn>
                <a:cxn ang="0">
                  <a:pos x="89" y="50"/>
                </a:cxn>
                <a:cxn ang="0">
                  <a:pos x="89" y="75"/>
                </a:cxn>
                <a:cxn ang="0">
                  <a:pos x="88" y="87"/>
                </a:cxn>
                <a:cxn ang="0">
                  <a:pos x="85" y="96"/>
                </a:cxn>
                <a:cxn ang="0">
                  <a:pos x="81" y="104"/>
                </a:cxn>
                <a:cxn ang="0">
                  <a:pos x="76" y="111"/>
                </a:cxn>
                <a:cxn ang="0">
                  <a:pos x="70" y="116"/>
                </a:cxn>
                <a:cxn ang="0">
                  <a:pos x="63" y="120"/>
                </a:cxn>
                <a:cxn ang="0">
                  <a:pos x="54" y="123"/>
                </a:cxn>
                <a:cxn ang="0">
                  <a:pos x="45" y="123"/>
                </a:cxn>
                <a:cxn ang="0">
                  <a:pos x="32" y="122"/>
                </a:cxn>
                <a:cxn ang="0">
                  <a:pos x="21" y="118"/>
                </a:cxn>
                <a:cxn ang="0">
                  <a:pos x="13" y="111"/>
                </a:cxn>
                <a:cxn ang="0">
                  <a:pos x="7" y="102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7" y="62"/>
                </a:cxn>
                <a:cxn ang="0">
                  <a:pos x="18" y="75"/>
                </a:cxn>
                <a:cxn ang="0">
                  <a:pos x="19" y="87"/>
                </a:cxn>
                <a:cxn ang="0">
                  <a:pos x="21" y="95"/>
                </a:cxn>
                <a:cxn ang="0">
                  <a:pos x="25" y="101"/>
                </a:cxn>
                <a:cxn ang="0">
                  <a:pos x="31" y="107"/>
                </a:cxn>
                <a:cxn ang="0">
                  <a:pos x="37" y="110"/>
                </a:cxn>
                <a:cxn ang="0">
                  <a:pos x="45" y="111"/>
                </a:cxn>
                <a:cxn ang="0">
                  <a:pos x="52" y="110"/>
                </a:cxn>
                <a:cxn ang="0">
                  <a:pos x="58" y="107"/>
                </a:cxn>
                <a:cxn ang="0">
                  <a:pos x="64" y="101"/>
                </a:cxn>
                <a:cxn ang="0">
                  <a:pos x="68" y="95"/>
                </a:cxn>
                <a:cxn ang="0">
                  <a:pos x="71" y="87"/>
                </a:cxn>
                <a:cxn ang="0">
                  <a:pos x="72" y="75"/>
                </a:cxn>
                <a:cxn ang="0">
                  <a:pos x="72" y="48"/>
                </a:cxn>
                <a:cxn ang="0">
                  <a:pos x="71" y="36"/>
                </a:cxn>
                <a:cxn ang="0">
                  <a:pos x="68" y="28"/>
                </a:cxn>
                <a:cxn ang="0">
                  <a:pos x="64" y="22"/>
                </a:cxn>
                <a:cxn ang="0">
                  <a:pos x="58" y="16"/>
                </a:cxn>
                <a:cxn ang="0">
                  <a:pos x="52" y="13"/>
                </a:cxn>
                <a:cxn ang="0">
                  <a:pos x="45" y="12"/>
                </a:cxn>
                <a:cxn ang="0">
                  <a:pos x="37" y="13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2" y="28"/>
                </a:cxn>
                <a:cxn ang="0">
                  <a:pos x="19" y="36"/>
                </a:cxn>
                <a:cxn ang="0">
                  <a:pos x="18" y="48"/>
                </a:cxn>
                <a:cxn ang="0">
                  <a:pos x="17" y="62"/>
                </a:cxn>
              </a:cxnLst>
              <a:rect l="0" t="0" r="r" b="b"/>
              <a:pathLst>
                <a:path w="89" h="123">
                  <a:moveTo>
                    <a:pt x="0" y="62"/>
                  </a:moveTo>
                  <a:lnTo>
                    <a:pt x="0" y="48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6" y="33"/>
                  </a:lnTo>
                  <a:lnTo>
                    <a:pt x="89" y="41"/>
                  </a:lnTo>
                  <a:lnTo>
                    <a:pt x="89" y="50"/>
                  </a:lnTo>
                  <a:lnTo>
                    <a:pt x="89" y="75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4" y="123"/>
                  </a:lnTo>
                  <a:lnTo>
                    <a:pt x="45" y="123"/>
                  </a:lnTo>
                  <a:lnTo>
                    <a:pt x="32" y="122"/>
                  </a:lnTo>
                  <a:lnTo>
                    <a:pt x="21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19" y="87"/>
                  </a:lnTo>
                  <a:lnTo>
                    <a:pt x="21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8" y="107"/>
                  </a:lnTo>
                  <a:lnTo>
                    <a:pt x="64" y="101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8"/>
                  </a:lnTo>
                  <a:lnTo>
                    <a:pt x="64" y="22"/>
                  </a:lnTo>
                  <a:lnTo>
                    <a:pt x="58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6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41" name="Freeform 45"/>
            <p:cNvSpPr>
              <a:spLocks noEditPoints="1"/>
            </p:cNvSpPr>
            <p:nvPr/>
          </p:nvSpPr>
          <p:spPr bwMode="auto">
            <a:xfrm>
              <a:off x="4834" y="2109"/>
              <a:ext cx="90" cy="12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5" y="3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0"/>
                </a:cxn>
                <a:cxn ang="0">
                  <a:pos x="89" y="75"/>
                </a:cxn>
                <a:cxn ang="0">
                  <a:pos x="86" y="96"/>
                </a:cxn>
                <a:cxn ang="0">
                  <a:pos x="76" y="111"/>
                </a:cxn>
                <a:cxn ang="0">
                  <a:pos x="63" y="120"/>
                </a:cxn>
                <a:cxn ang="0">
                  <a:pos x="45" y="123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19" y="87"/>
                </a:cxn>
                <a:cxn ang="0">
                  <a:pos x="26" y="101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8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0" y="48"/>
                  </a:lnTo>
                  <a:lnTo>
                    <a:pt x="3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5" y="3"/>
                  </a:lnTo>
                  <a:lnTo>
                    <a:pt x="73" y="8"/>
                  </a:lnTo>
                  <a:lnTo>
                    <a:pt x="78" y="15"/>
                  </a:lnTo>
                  <a:lnTo>
                    <a:pt x="84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89" y="75"/>
                  </a:lnTo>
                  <a:lnTo>
                    <a:pt x="88" y="87"/>
                  </a:lnTo>
                  <a:lnTo>
                    <a:pt x="86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1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5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6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67" y="1631"/>
              <a:ext cx="51" cy="121"/>
            </a:xfrm>
            <a:custGeom>
              <a:avLst/>
              <a:gdLst/>
              <a:ahLst/>
              <a:cxnLst>
                <a:cxn ang="0">
                  <a:pos x="51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7" y="31"/>
                </a:cxn>
                <a:cxn ang="0">
                  <a:pos x="18" y="36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5" y="15"/>
                </a:cxn>
                <a:cxn ang="0">
                  <a:pos x="34" y="7"/>
                </a:cxn>
                <a:cxn ang="0">
                  <a:pos x="41" y="0"/>
                </a:cxn>
                <a:cxn ang="0">
                  <a:pos x="51" y="0"/>
                </a:cxn>
                <a:cxn ang="0">
                  <a:pos x="51" y="121"/>
                </a:cxn>
              </a:cxnLst>
              <a:rect l="0" t="0" r="r" b="b"/>
              <a:pathLst>
                <a:path w="51" h="121">
                  <a:moveTo>
                    <a:pt x="51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5" y="15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160" y="1631"/>
              <a:ext cx="52" cy="121"/>
            </a:xfrm>
            <a:custGeom>
              <a:avLst/>
              <a:gdLst/>
              <a:ahLst/>
              <a:cxnLst>
                <a:cxn ang="0">
                  <a:pos x="52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7" y="31"/>
                </a:cxn>
                <a:cxn ang="0">
                  <a:pos x="18" y="36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6" y="15"/>
                </a:cxn>
                <a:cxn ang="0">
                  <a:pos x="34" y="7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52" y="121"/>
                </a:cxn>
              </a:cxnLst>
              <a:rect l="0" t="0" r="r" b="b"/>
              <a:pathLst>
                <a:path w="52" h="121">
                  <a:moveTo>
                    <a:pt x="52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6" y="15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2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5254" y="1631"/>
              <a:ext cx="51" cy="121"/>
            </a:xfrm>
            <a:custGeom>
              <a:avLst/>
              <a:gdLst/>
              <a:ahLst/>
              <a:cxnLst>
                <a:cxn ang="0">
                  <a:pos x="51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6" y="31"/>
                </a:cxn>
                <a:cxn ang="0">
                  <a:pos x="18" y="36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3" y="24"/>
                </a:cxn>
                <a:cxn ang="0">
                  <a:pos x="25" y="15"/>
                </a:cxn>
                <a:cxn ang="0">
                  <a:pos x="34" y="7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1"/>
                </a:cxn>
              </a:cxnLst>
              <a:rect l="0" t="0" r="r" b="b"/>
              <a:pathLst>
                <a:path w="51" h="121">
                  <a:moveTo>
                    <a:pt x="51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6" y="31"/>
                  </a:lnTo>
                  <a:lnTo>
                    <a:pt x="18" y="36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3" y="24"/>
                  </a:lnTo>
                  <a:lnTo>
                    <a:pt x="25" y="15"/>
                  </a:lnTo>
                  <a:lnTo>
                    <a:pt x="34" y="7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5347" y="1631"/>
              <a:ext cx="51" cy="121"/>
            </a:xfrm>
            <a:custGeom>
              <a:avLst/>
              <a:gdLst/>
              <a:ahLst/>
              <a:cxnLst>
                <a:cxn ang="0">
                  <a:pos x="51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7" y="31"/>
                </a:cxn>
                <a:cxn ang="0">
                  <a:pos x="18" y="36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5" y="15"/>
                </a:cxn>
                <a:cxn ang="0">
                  <a:pos x="34" y="7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1"/>
                </a:cxn>
              </a:cxnLst>
              <a:rect l="0" t="0" r="r" b="b"/>
              <a:pathLst>
                <a:path w="51" h="121">
                  <a:moveTo>
                    <a:pt x="51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5" y="15"/>
                  </a:lnTo>
                  <a:lnTo>
                    <a:pt x="34" y="7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46" name="Freeform 50"/>
            <p:cNvSpPr>
              <a:spLocks noEditPoints="1"/>
            </p:cNvSpPr>
            <p:nvPr/>
          </p:nvSpPr>
          <p:spPr bwMode="auto">
            <a:xfrm>
              <a:off x="5054" y="1820"/>
              <a:ext cx="90" cy="124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6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8" y="33"/>
                </a:cxn>
                <a:cxn ang="0">
                  <a:pos x="90" y="51"/>
                </a:cxn>
                <a:cxn ang="0">
                  <a:pos x="90" y="76"/>
                </a:cxn>
                <a:cxn ang="0">
                  <a:pos x="85" y="97"/>
                </a:cxn>
                <a:cxn ang="0">
                  <a:pos x="77" y="111"/>
                </a:cxn>
                <a:cxn ang="0">
                  <a:pos x="63" y="121"/>
                </a:cxn>
                <a:cxn ang="0">
                  <a:pos x="46" y="124"/>
                </a:cxn>
                <a:cxn ang="0">
                  <a:pos x="23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20" y="87"/>
                </a:cxn>
                <a:cxn ang="0">
                  <a:pos x="25" y="102"/>
                </a:cxn>
                <a:cxn ang="0">
                  <a:pos x="38" y="110"/>
                </a:cxn>
                <a:cxn ang="0">
                  <a:pos x="53" y="110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3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6" y="0"/>
                  </a:lnTo>
                  <a:lnTo>
                    <a:pt x="56" y="1"/>
                  </a:lnTo>
                  <a:lnTo>
                    <a:pt x="65" y="4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4" y="24"/>
                  </a:lnTo>
                  <a:lnTo>
                    <a:pt x="88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90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2" y="105"/>
                  </a:lnTo>
                  <a:lnTo>
                    <a:pt x="77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6" y="124"/>
                  </a:lnTo>
                  <a:lnTo>
                    <a:pt x="33" y="123"/>
                  </a:lnTo>
                  <a:lnTo>
                    <a:pt x="23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20" y="87"/>
                  </a:lnTo>
                  <a:lnTo>
                    <a:pt x="23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6" y="112"/>
                  </a:lnTo>
                  <a:lnTo>
                    <a:pt x="53" y="110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3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47" name="Freeform 51"/>
            <p:cNvSpPr>
              <a:spLocks noEditPoints="1"/>
            </p:cNvSpPr>
            <p:nvPr/>
          </p:nvSpPr>
          <p:spPr bwMode="auto">
            <a:xfrm>
              <a:off x="5162" y="1820"/>
              <a:ext cx="90" cy="124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4" y="4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89" y="51"/>
                </a:cxn>
                <a:cxn ang="0">
                  <a:pos x="89" y="76"/>
                </a:cxn>
                <a:cxn ang="0">
                  <a:pos x="85" y="97"/>
                </a:cxn>
                <a:cxn ang="0">
                  <a:pos x="76" y="111"/>
                </a:cxn>
                <a:cxn ang="0">
                  <a:pos x="63" y="121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19" y="87"/>
                </a:cxn>
                <a:cxn ang="0">
                  <a:pos x="25" y="102"/>
                </a:cxn>
                <a:cxn ang="0">
                  <a:pos x="37" y="110"/>
                </a:cxn>
                <a:cxn ang="0">
                  <a:pos x="52" y="110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7" y="13"/>
                </a:cxn>
                <a:cxn ang="0">
                  <a:pos x="26" y="21"/>
                </a:cxn>
                <a:cxn ang="0">
                  <a:pos x="19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3" y="24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89" y="51"/>
                  </a:lnTo>
                  <a:lnTo>
                    <a:pt x="90" y="62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2" y="123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19" y="87"/>
                  </a:lnTo>
                  <a:lnTo>
                    <a:pt x="22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5" y="112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48" name="Freeform 52"/>
            <p:cNvSpPr>
              <a:spLocks noEditPoints="1"/>
            </p:cNvSpPr>
            <p:nvPr/>
          </p:nvSpPr>
          <p:spPr bwMode="auto">
            <a:xfrm>
              <a:off x="5270" y="1820"/>
              <a:ext cx="8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8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5" y="1"/>
                </a:cxn>
                <a:cxn ang="0">
                  <a:pos x="44" y="0"/>
                </a:cxn>
                <a:cxn ang="0">
                  <a:pos x="55" y="1"/>
                </a:cxn>
                <a:cxn ang="0">
                  <a:pos x="64" y="4"/>
                </a:cxn>
                <a:cxn ang="0">
                  <a:pos x="72" y="8"/>
                </a:cxn>
                <a:cxn ang="0">
                  <a:pos x="78" y="15"/>
                </a:cxn>
                <a:cxn ang="0">
                  <a:pos x="83" y="24"/>
                </a:cxn>
                <a:cxn ang="0">
                  <a:pos x="86" y="33"/>
                </a:cxn>
                <a:cxn ang="0">
                  <a:pos x="88" y="41"/>
                </a:cxn>
                <a:cxn ang="0">
                  <a:pos x="89" y="51"/>
                </a:cxn>
                <a:cxn ang="0">
                  <a:pos x="89" y="76"/>
                </a:cxn>
                <a:cxn ang="0">
                  <a:pos x="88" y="87"/>
                </a:cxn>
                <a:cxn ang="0">
                  <a:pos x="85" y="97"/>
                </a:cxn>
                <a:cxn ang="0">
                  <a:pos x="80" y="105"/>
                </a:cxn>
                <a:cxn ang="0">
                  <a:pos x="75" y="111"/>
                </a:cxn>
                <a:cxn ang="0">
                  <a:pos x="70" y="117"/>
                </a:cxn>
                <a:cxn ang="0">
                  <a:pos x="62" y="121"/>
                </a:cxn>
                <a:cxn ang="0">
                  <a:pos x="54" y="123"/>
                </a:cxn>
                <a:cxn ang="0">
                  <a:pos x="44" y="124"/>
                </a:cxn>
                <a:cxn ang="0">
                  <a:pos x="32" y="123"/>
                </a:cxn>
                <a:cxn ang="0">
                  <a:pos x="21" y="118"/>
                </a:cxn>
                <a:cxn ang="0">
                  <a:pos x="13" y="111"/>
                </a:cxn>
                <a:cxn ang="0">
                  <a:pos x="7" y="102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7" y="62"/>
                </a:cxn>
                <a:cxn ang="0">
                  <a:pos x="18" y="76"/>
                </a:cxn>
                <a:cxn ang="0">
                  <a:pos x="19" y="87"/>
                </a:cxn>
                <a:cxn ang="0">
                  <a:pos x="21" y="96"/>
                </a:cxn>
                <a:cxn ang="0">
                  <a:pos x="25" y="102"/>
                </a:cxn>
                <a:cxn ang="0">
                  <a:pos x="31" y="107"/>
                </a:cxn>
                <a:cxn ang="0">
                  <a:pos x="37" y="110"/>
                </a:cxn>
                <a:cxn ang="0">
                  <a:pos x="44" y="112"/>
                </a:cxn>
                <a:cxn ang="0">
                  <a:pos x="52" y="110"/>
                </a:cxn>
                <a:cxn ang="0">
                  <a:pos x="58" y="107"/>
                </a:cxn>
                <a:cxn ang="0">
                  <a:pos x="64" y="102"/>
                </a:cxn>
                <a:cxn ang="0">
                  <a:pos x="67" y="95"/>
                </a:cxn>
                <a:cxn ang="0">
                  <a:pos x="70" y="87"/>
                </a:cxn>
                <a:cxn ang="0">
                  <a:pos x="72" y="76"/>
                </a:cxn>
                <a:cxn ang="0">
                  <a:pos x="72" y="48"/>
                </a:cxn>
                <a:cxn ang="0">
                  <a:pos x="70" y="37"/>
                </a:cxn>
                <a:cxn ang="0">
                  <a:pos x="67" y="28"/>
                </a:cxn>
                <a:cxn ang="0">
                  <a:pos x="64" y="22"/>
                </a:cxn>
                <a:cxn ang="0">
                  <a:pos x="58" y="17"/>
                </a:cxn>
                <a:cxn ang="0">
                  <a:pos x="52" y="13"/>
                </a:cxn>
                <a:cxn ang="0">
                  <a:pos x="44" y="12"/>
                </a:cxn>
                <a:cxn ang="0">
                  <a:pos x="37" y="13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2" y="28"/>
                </a:cxn>
                <a:cxn ang="0">
                  <a:pos x="19" y="37"/>
                </a:cxn>
                <a:cxn ang="0">
                  <a:pos x="18" y="48"/>
                </a:cxn>
                <a:cxn ang="0">
                  <a:pos x="17" y="62"/>
                </a:cxn>
              </a:cxnLst>
              <a:rect l="0" t="0" r="r" b="b"/>
              <a:pathLst>
                <a:path w="89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6" y="33"/>
                  </a:lnTo>
                  <a:lnTo>
                    <a:pt x="88" y="41"/>
                  </a:lnTo>
                  <a:lnTo>
                    <a:pt x="89" y="51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0" y="105"/>
                  </a:lnTo>
                  <a:lnTo>
                    <a:pt x="75" y="111"/>
                  </a:lnTo>
                  <a:lnTo>
                    <a:pt x="70" y="117"/>
                  </a:lnTo>
                  <a:lnTo>
                    <a:pt x="62" y="121"/>
                  </a:lnTo>
                  <a:lnTo>
                    <a:pt x="54" y="123"/>
                  </a:lnTo>
                  <a:lnTo>
                    <a:pt x="44" y="124"/>
                  </a:lnTo>
                  <a:lnTo>
                    <a:pt x="32" y="123"/>
                  </a:lnTo>
                  <a:lnTo>
                    <a:pt x="21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19" y="87"/>
                  </a:lnTo>
                  <a:lnTo>
                    <a:pt x="21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4" y="112"/>
                  </a:lnTo>
                  <a:lnTo>
                    <a:pt x="52" y="110"/>
                  </a:lnTo>
                  <a:lnTo>
                    <a:pt x="58" y="107"/>
                  </a:lnTo>
                  <a:lnTo>
                    <a:pt x="64" y="102"/>
                  </a:lnTo>
                  <a:lnTo>
                    <a:pt x="67" y="95"/>
                  </a:lnTo>
                  <a:lnTo>
                    <a:pt x="70" y="87"/>
                  </a:lnTo>
                  <a:lnTo>
                    <a:pt x="72" y="76"/>
                  </a:lnTo>
                  <a:lnTo>
                    <a:pt x="72" y="48"/>
                  </a:lnTo>
                  <a:lnTo>
                    <a:pt x="70" y="37"/>
                  </a:lnTo>
                  <a:lnTo>
                    <a:pt x="67" y="28"/>
                  </a:lnTo>
                  <a:lnTo>
                    <a:pt x="64" y="22"/>
                  </a:lnTo>
                  <a:lnTo>
                    <a:pt x="58" y="17"/>
                  </a:lnTo>
                  <a:lnTo>
                    <a:pt x="52" y="13"/>
                  </a:lnTo>
                  <a:lnTo>
                    <a:pt x="44" y="12"/>
                  </a:lnTo>
                  <a:lnTo>
                    <a:pt x="37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49" name="Freeform 53"/>
            <p:cNvSpPr>
              <a:spLocks noEditPoints="1"/>
            </p:cNvSpPr>
            <p:nvPr/>
          </p:nvSpPr>
          <p:spPr bwMode="auto">
            <a:xfrm>
              <a:off x="5377" y="1820"/>
              <a:ext cx="90" cy="1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5" y="4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89" y="76"/>
                </a:cxn>
                <a:cxn ang="0">
                  <a:pos x="85" y="97"/>
                </a:cxn>
                <a:cxn ang="0">
                  <a:pos x="76" y="111"/>
                </a:cxn>
                <a:cxn ang="0">
                  <a:pos x="63" y="121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7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19" y="87"/>
                </a:cxn>
                <a:cxn ang="0">
                  <a:pos x="26" y="102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2"/>
                </a:cxn>
                <a:cxn ang="0">
                  <a:pos x="70" y="87"/>
                </a:cxn>
                <a:cxn ang="0">
                  <a:pos x="72" y="62"/>
                </a:cxn>
                <a:cxn ang="0">
                  <a:pos x="70" y="37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8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5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7" y="33"/>
                  </a:lnTo>
                  <a:lnTo>
                    <a:pt x="88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4" y="123"/>
                  </a:lnTo>
                  <a:lnTo>
                    <a:pt x="45" y="124"/>
                  </a:lnTo>
                  <a:lnTo>
                    <a:pt x="33" y="123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6"/>
                  </a:lnTo>
                  <a:lnTo>
                    <a:pt x="19" y="87"/>
                  </a:lnTo>
                  <a:lnTo>
                    <a:pt x="22" y="96"/>
                  </a:lnTo>
                  <a:lnTo>
                    <a:pt x="26" y="102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2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8" y="95"/>
                  </a:lnTo>
                  <a:lnTo>
                    <a:pt x="70" y="87"/>
                  </a:lnTo>
                  <a:lnTo>
                    <a:pt x="72" y="76"/>
                  </a:lnTo>
                  <a:lnTo>
                    <a:pt x="72" y="62"/>
                  </a:lnTo>
                  <a:lnTo>
                    <a:pt x="72" y="48"/>
                  </a:lnTo>
                  <a:lnTo>
                    <a:pt x="70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50" name="Freeform 54"/>
            <p:cNvSpPr>
              <a:spLocks noEditPoints="1"/>
            </p:cNvSpPr>
            <p:nvPr/>
          </p:nvSpPr>
          <p:spPr bwMode="auto">
            <a:xfrm>
              <a:off x="5047" y="1086"/>
              <a:ext cx="90" cy="124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90" y="75"/>
                </a:cxn>
                <a:cxn ang="0">
                  <a:pos x="85" y="96"/>
                </a:cxn>
                <a:cxn ang="0">
                  <a:pos x="77" y="111"/>
                </a:cxn>
                <a:cxn ang="0">
                  <a:pos x="63" y="120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19" y="87"/>
                </a:cxn>
                <a:cxn ang="0">
                  <a:pos x="25" y="101"/>
                </a:cxn>
                <a:cxn ang="0">
                  <a:pos x="37" y="110"/>
                </a:cxn>
                <a:cxn ang="0">
                  <a:pos x="53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3" y="13"/>
                </a:cxn>
                <a:cxn ang="0">
                  <a:pos x="37" y="13"/>
                </a:cxn>
                <a:cxn ang="0">
                  <a:pos x="26" y="21"/>
                </a:cxn>
                <a:cxn ang="0">
                  <a:pos x="19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4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90" y="75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2" y="104"/>
                  </a:lnTo>
                  <a:lnTo>
                    <a:pt x="77" y="111"/>
                  </a:lnTo>
                  <a:lnTo>
                    <a:pt x="70" y="117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19" y="87"/>
                  </a:lnTo>
                  <a:lnTo>
                    <a:pt x="22" y="96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5" y="111"/>
                  </a:lnTo>
                  <a:lnTo>
                    <a:pt x="53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3" y="13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51" name="Freeform 55"/>
            <p:cNvSpPr>
              <a:spLocks noEditPoints="1"/>
            </p:cNvSpPr>
            <p:nvPr/>
          </p:nvSpPr>
          <p:spPr bwMode="auto">
            <a:xfrm>
              <a:off x="5155" y="1086"/>
              <a:ext cx="90" cy="1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3" y="12"/>
                </a:cxn>
                <a:cxn ang="0">
                  <a:pos x="27" y="3"/>
                </a:cxn>
                <a:cxn ang="0">
                  <a:pos x="44" y="0"/>
                </a:cxn>
                <a:cxn ang="0">
                  <a:pos x="64" y="4"/>
                </a:cxn>
                <a:cxn ang="0">
                  <a:pos x="78" y="15"/>
                </a:cxn>
                <a:cxn ang="0">
                  <a:pos x="86" y="33"/>
                </a:cxn>
                <a:cxn ang="0">
                  <a:pos x="89" y="51"/>
                </a:cxn>
                <a:cxn ang="0">
                  <a:pos x="89" y="75"/>
                </a:cxn>
                <a:cxn ang="0">
                  <a:pos x="85" y="96"/>
                </a:cxn>
                <a:cxn ang="0">
                  <a:pos x="76" y="111"/>
                </a:cxn>
                <a:cxn ang="0">
                  <a:pos x="62" y="120"/>
                </a:cxn>
                <a:cxn ang="0">
                  <a:pos x="44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0" y="78"/>
                </a:cxn>
                <a:cxn ang="0">
                  <a:pos x="17" y="62"/>
                </a:cxn>
                <a:cxn ang="0">
                  <a:pos x="19" y="87"/>
                </a:cxn>
                <a:cxn ang="0">
                  <a:pos x="25" y="101"/>
                </a:cxn>
                <a:cxn ang="0">
                  <a:pos x="37" y="110"/>
                </a:cxn>
                <a:cxn ang="0">
                  <a:pos x="52" y="110"/>
                </a:cxn>
                <a:cxn ang="0">
                  <a:pos x="65" y="101"/>
                </a:cxn>
                <a:cxn ang="0">
                  <a:pos x="70" y="87"/>
                </a:cxn>
                <a:cxn ang="0">
                  <a:pos x="73" y="62"/>
                </a:cxn>
                <a:cxn ang="0">
                  <a:pos x="70" y="37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7" y="13"/>
                </a:cxn>
                <a:cxn ang="0">
                  <a:pos x="26" y="21"/>
                </a:cxn>
                <a:cxn ang="0">
                  <a:pos x="19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6" y="33"/>
                  </a:lnTo>
                  <a:lnTo>
                    <a:pt x="89" y="41"/>
                  </a:lnTo>
                  <a:lnTo>
                    <a:pt x="89" y="51"/>
                  </a:lnTo>
                  <a:lnTo>
                    <a:pt x="90" y="62"/>
                  </a:lnTo>
                  <a:lnTo>
                    <a:pt x="89" y="75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2" y="120"/>
                  </a:lnTo>
                  <a:lnTo>
                    <a:pt x="55" y="123"/>
                  </a:lnTo>
                  <a:lnTo>
                    <a:pt x="44" y="124"/>
                  </a:lnTo>
                  <a:lnTo>
                    <a:pt x="32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19" y="87"/>
                  </a:lnTo>
                  <a:lnTo>
                    <a:pt x="21" y="96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4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8" y="95"/>
                  </a:lnTo>
                  <a:lnTo>
                    <a:pt x="70" y="87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0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4" y="12"/>
                  </a:lnTo>
                  <a:lnTo>
                    <a:pt x="37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52" name="Freeform 56"/>
            <p:cNvSpPr>
              <a:spLocks noEditPoints="1"/>
            </p:cNvSpPr>
            <p:nvPr/>
          </p:nvSpPr>
          <p:spPr bwMode="auto">
            <a:xfrm>
              <a:off x="5262" y="1086"/>
              <a:ext cx="9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8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9" y="19"/>
                </a:cxn>
                <a:cxn ang="0">
                  <a:pos x="14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6" y="0"/>
                </a:cxn>
                <a:cxn ang="0">
                  <a:pos x="45" y="0"/>
                </a:cxn>
                <a:cxn ang="0">
                  <a:pos x="56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78" y="15"/>
                </a:cxn>
                <a:cxn ang="0">
                  <a:pos x="83" y="23"/>
                </a:cxn>
                <a:cxn ang="0">
                  <a:pos x="87" y="33"/>
                </a:cxn>
                <a:cxn ang="0">
                  <a:pos x="89" y="41"/>
                </a:cxn>
                <a:cxn ang="0">
                  <a:pos x="90" y="51"/>
                </a:cxn>
                <a:cxn ang="0">
                  <a:pos x="90" y="75"/>
                </a:cxn>
                <a:cxn ang="0">
                  <a:pos x="88" y="87"/>
                </a:cxn>
                <a:cxn ang="0">
                  <a:pos x="86" y="96"/>
                </a:cxn>
                <a:cxn ang="0">
                  <a:pos x="81" y="104"/>
                </a:cxn>
                <a:cxn ang="0">
                  <a:pos x="76" y="111"/>
                </a:cxn>
                <a:cxn ang="0">
                  <a:pos x="70" y="117"/>
                </a:cxn>
                <a:cxn ang="0">
                  <a:pos x="63" y="120"/>
                </a:cxn>
                <a:cxn ang="0">
                  <a:pos x="55" y="123"/>
                </a:cxn>
                <a:cxn ang="0">
                  <a:pos x="45" y="124"/>
                </a:cxn>
                <a:cxn ang="0">
                  <a:pos x="33" y="122"/>
                </a:cxn>
                <a:cxn ang="0">
                  <a:pos x="22" y="118"/>
                </a:cxn>
                <a:cxn ang="0">
                  <a:pos x="13" y="111"/>
                </a:cxn>
                <a:cxn ang="0">
                  <a:pos x="8" y="102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8" y="62"/>
                </a:cxn>
                <a:cxn ang="0">
                  <a:pos x="18" y="75"/>
                </a:cxn>
                <a:cxn ang="0">
                  <a:pos x="20" y="87"/>
                </a:cxn>
                <a:cxn ang="0">
                  <a:pos x="22" y="96"/>
                </a:cxn>
                <a:cxn ang="0">
                  <a:pos x="26" y="101"/>
                </a:cxn>
                <a:cxn ang="0">
                  <a:pos x="31" y="107"/>
                </a:cxn>
                <a:cxn ang="0">
                  <a:pos x="38" y="110"/>
                </a:cxn>
                <a:cxn ang="0">
                  <a:pos x="45" y="111"/>
                </a:cxn>
                <a:cxn ang="0">
                  <a:pos x="52" y="110"/>
                </a:cxn>
                <a:cxn ang="0">
                  <a:pos x="59" y="107"/>
                </a:cxn>
                <a:cxn ang="0">
                  <a:pos x="65" y="101"/>
                </a:cxn>
                <a:cxn ang="0">
                  <a:pos x="68" y="95"/>
                </a:cxn>
                <a:cxn ang="0">
                  <a:pos x="71" y="87"/>
                </a:cxn>
                <a:cxn ang="0">
                  <a:pos x="73" y="75"/>
                </a:cxn>
                <a:cxn ang="0">
                  <a:pos x="73" y="48"/>
                </a:cxn>
                <a:cxn ang="0">
                  <a:pos x="71" y="37"/>
                </a:cxn>
                <a:cxn ang="0">
                  <a:pos x="68" y="28"/>
                </a:cxn>
                <a:cxn ang="0">
                  <a:pos x="65" y="22"/>
                </a:cxn>
                <a:cxn ang="0">
                  <a:pos x="59" y="16"/>
                </a:cxn>
                <a:cxn ang="0">
                  <a:pos x="52" y="13"/>
                </a:cxn>
                <a:cxn ang="0">
                  <a:pos x="45" y="12"/>
                </a:cxn>
                <a:cxn ang="0">
                  <a:pos x="38" y="13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3" y="28"/>
                </a:cxn>
                <a:cxn ang="0">
                  <a:pos x="20" y="37"/>
                </a:cxn>
                <a:cxn ang="0">
                  <a:pos x="18" y="48"/>
                </a:cxn>
                <a:cxn ang="0">
                  <a:pos x="18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75"/>
                  </a:lnTo>
                  <a:lnTo>
                    <a:pt x="88" y="87"/>
                  </a:lnTo>
                  <a:lnTo>
                    <a:pt x="86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5"/>
                  </a:lnTo>
                  <a:lnTo>
                    <a:pt x="20" y="87"/>
                  </a:lnTo>
                  <a:lnTo>
                    <a:pt x="22" y="96"/>
                  </a:lnTo>
                  <a:lnTo>
                    <a:pt x="26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3" y="75"/>
                  </a:lnTo>
                  <a:lnTo>
                    <a:pt x="73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53" name="Freeform 57"/>
            <p:cNvSpPr>
              <a:spLocks noEditPoints="1"/>
            </p:cNvSpPr>
            <p:nvPr/>
          </p:nvSpPr>
          <p:spPr bwMode="auto">
            <a:xfrm>
              <a:off x="5370" y="1086"/>
              <a:ext cx="90" cy="1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4" y="4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89" y="75"/>
                </a:cxn>
                <a:cxn ang="0">
                  <a:pos x="85" y="96"/>
                </a:cxn>
                <a:cxn ang="0">
                  <a:pos x="76" y="111"/>
                </a:cxn>
                <a:cxn ang="0">
                  <a:pos x="63" y="120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7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19" y="87"/>
                </a:cxn>
                <a:cxn ang="0">
                  <a:pos x="25" y="101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4" y="101"/>
                </a:cxn>
                <a:cxn ang="0">
                  <a:pos x="70" y="87"/>
                </a:cxn>
                <a:cxn ang="0">
                  <a:pos x="72" y="62"/>
                </a:cxn>
                <a:cxn ang="0">
                  <a:pos x="70" y="37"/>
                </a:cxn>
                <a:cxn ang="0">
                  <a:pos x="64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19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7" y="33"/>
                  </a:lnTo>
                  <a:lnTo>
                    <a:pt x="88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89" y="75"/>
                  </a:lnTo>
                  <a:lnTo>
                    <a:pt x="87" y="87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0"/>
                  </a:lnTo>
                  <a:lnTo>
                    <a:pt x="54" y="123"/>
                  </a:lnTo>
                  <a:lnTo>
                    <a:pt x="45" y="124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7" y="75"/>
                  </a:lnTo>
                  <a:lnTo>
                    <a:pt x="19" y="87"/>
                  </a:lnTo>
                  <a:lnTo>
                    <a:pt x="22" y="96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4" y="101"/>
                  </a:lnTo>
                  <a:lnTo>
                    <a:pt x="68" y="95"/>
                  </a:lnTo>
                  <a:lnTo>
                    <a:pt x="70" y="87"/>
                  </a:lnTo>
                  <a:lnTo>
                    <a:pt x="72" y="75"/>
                  </a:lnTo>
                  <a:lnTo>
                    <a:pt x="72" y="62"/>
                  </a:lnTo>
                  <a:lnTo>
                    <a:pt x="72" y="48"/>
                  </a:lnTo>
                  <a:lnTo>
                    <a:pt x="70" y="37"/>
                  </a:lnTo>
                  <a:lnTo>
                    <a:pt x="68" y="28"/>
                  </a:lnTo>
                  <a:lnTo>
                    <a:pt x="64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7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5060" y="1275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4" y="25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4" y="25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5153" y="1275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4" y="25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1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4" y="25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5246" y="1275"/>
              <a:ext cx="52" cy="122"/>
            </a:xfrm>
            <a:custGeom>
              <a:avLst/>
              <a:gdLst/>
              <a:ahLst/>
              <a:cxnLst>
                <a:cxn ang="0">
                  <a:pos x="52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4" y="25"/>
                </a:cxn>
                <a:cxn ang="0">
                  <a:pos x="26" y="16"/>
                </a:cxn>
                <a:cxn ang="0">
                  <a:pos x="34" y="8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52" y="122"/>
                </a:cxn>
              </a:cxnLst>
              <a:rect l="0" t="0" r="r" b="b"/>
              <a:pathLst>
                <a:path w="52" h="122">
                  <a:moveTo>
                    <a:pt x="52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4" y="25"/>
                  </a:lnTo>
                  <a:lnTo>
                    <a:pt x="26" y="16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2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5340" y="1275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6" y="32"/>
                </a:cxn>
                <a:cxn ang="0">
                  <a:pos x="18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3" y="25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6" y="32"/>
                  </a:lnTo>
                  <a:lnTo>
                    <a:pt x="18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3" y="25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975" y="1629"/>
              <a:ext cx="51" cy="121"/>
            </a:xfrm>
            <a:custGeom>
              <a:avLst/>
              <a:gdLst/>
              <a:ahLst/>
              <a:cxnLst>
                <a:cxn ang="0">
                  <a:pos x="51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7" y="31"/>
                </a:cxn>
                <a:cxn ang="0">
                  <a:pos x="18" y="36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5" y="15"/>
                </a:cxn>
                <a:cxn ang="0">
                  <a:pos x="34" y="7"/>
                </a:cxn>
                <a:cxn ang="0">
                  <a:pos x="41" y="0"/>
                </a:cxn>
                <a:cxn ang="0">
                  <a:pos x="51" y="0"/>
                </a:cxn>
                <a:cxn ang="0">
                  <a:pos x="51" y="121"/>
                </a:cxn>
              </a:cxnLst>
              <a:rect l="0" t="0" r="r" b="b"/>
              <a:pathLst>
                <a:path w="51" h="121">
                  <a:moveTo>
                    <a:pt x="51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5" y="15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4068" y="1629"/>
              <a:ext cx="52" cy="121"/>
            </a:xfrm>
            <a:custGeom>
              <a:avLst/>
              <a:gdLst/>
              <a:ahLst/>
              <a:cxnLst>
                <a:cxn ang="0">
                  <a:pos x="52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7" y="31"/>
                </a:cxn>
                <a:cxn ang="0">
                  <a:pos x="18" y="36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6" y="15"/>
                </a:cxn>
                <a:cxn ang="0">
                  <a:pos x="34" y="7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52" y="121"/>
                </a:cxn>
              </a:cxnLst>
              <a:rect l="0" t="0" r="r" b="b"/>
              <a:pathLst>
                <a:path w="52" h="121">
                  <a:moveTo>
                    <a:pt x="52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6" y="15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2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4162" y="1629"/>
              <a:ext cx="51" cy="121"/>
            </a:xfrm>
            <a:custGeom>
              <a:avLst/>
              <a:gdLst/>
              <a:ahLst/>
              <a:cxnLst>
                <a:cxn ang="0">
                  <a:pos x="51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6" y="31"/>
                </a:cxn>
                <a:cxn ang="0">
                  <a:pos x="18" y="36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3" y="24"/>
                </a:cxn>
                <a:cxn ang="0">
                  <a:pos x="25" y="15"/>
                </a:cxn>
                <a:cxn ang="0">
                  <a:pos x="34" y="7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1"/>
                </a:cxn>
              </a:cxnLst>
              <a:rect l="0" t="0" r="r" b="b"/>
              <a:pathLst>
                <a:path w="51" h="121">
                  <a:moveTo>
                    <a:pt x="51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6" y="31"/>
                  </a:lnTo>
                  <a:lnTo>
                    <a:pt x="18" y="36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3" y="24"/>
                  </a:lnTo>
                  <a:lnTo>
                    <a:pt x="25" y="15"/>
                  </a:lnTo>
                  <a:lnTo>
                    <a:pt x="34" y="7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4255" y="1629"/>
              <a:ext cx="51" cy="121"/>
            </a:xfrm>
            <a:custGeom>
              <a:avLst/>
              <a:gdLst/>
              <a:ahLst/>
              <a:cxnLst>
                <a:cxn ang="0">
                  <a:pos x="51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7" y="31"/>
                </a:cxn>
                <a:cxn ang="0">
                  <a:pos x="18" y="36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5" y="15"/>
                </a:cxn>
                <a:cxn ang="0">
                  <a:pos x="34" y="7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1"/>
                </a:cxn>
              </a:cxnLst>
              <a:rect l="0" t="0" r="r" b="b"/>
              <a:pathLst>
                <a:path w="51" h="121">
                  <a:moveTo>
                    <a:pt x="51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5" y="15"/>
                  </a:lnTo>
                  <a:lnTo>
                    <a:pt x="34" y="7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975" y="1818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1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4068" y="1818"/>
              <a:ext cx="52" cy="122"/>
            </a:xfrm>
            <a:custGeom>
              <a:avLst/>
              <a:gdLst/>
              <a:ahLst/>
              <a:cxnLst>
                <a:cxn ang="0">
                  <a:pos x="52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4" y="24"/>
                </a:cxn>
                <a:cxn ang="0">
                  <a:pos x="26" y="16"/>
                </a:cxn>
                <a:cxn ang="0">
                  <a:pos x="34" y="8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52" y="122"/>
                </a:cxn>
              </a:cxnLst>
              <a:rect l="0" t="0" r="r" b="b"/>
              <a:pathLst>
                <a:path w="52" h="122">
                  <a:moveTo>
                    <a:pt x="52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4" y="24"/>
                  </a:lnTo>
                  <a:lnTo>
                    <a:pt x="26" y="16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2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4162" y="1818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6" y="32"/>
                </a:cxn>
                <a:cxn ang="0">
                  <a:pos x="18" y="37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3" y="24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6" y="32"/>
                  </a:lnTo>
                  <a:lnTo>
                    <a:pt x="18" y="37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3" y="24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4255" y="1818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51206" name="pole tekstowe 71"/>
          <p:cNvSpPr txBox="1">
            <a:spLocks noChangeArrowheads="1"/>
          </p:cNvSpPr>
          <p:nvPr/>
        </p:nvSpPr>
        <p:spPr bwMode="auto">
          <a:xfrm>
            <a:off x="6215063" y="1714500"/>
            <a:ext cx="714375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V1</a:t>
            </a:r>
          </a:p>
        </p:txBody>
      </p:sp>
      <p:sp>
        <p:nvSpPr>
          <p:cNvPr id="51207" name="pole tekstowe 72"/>
          <p:cNvSpPr txBox="1">
            <a:spLocks noChangeArrowheads="1"/>
          </p:cNvSpPr>
          <p:nvPr/>
        </p:nvSpPr>
        <p:spPr bwMode="auto">
          <a:xfrm>
            <a:off x="6215063" y="2571750"/>
            <a:ext cx="642937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V2</a:t>
            </a:r>
          </a:p>
        </p:txBody>
      </p:sp>
      <p:sp>
        <p:nvSpPr>
          <p:cNvPr id="51208" name="pole tekstowe 73"/>
          <p:cNvSpPr txBox="1">
            <a:spLocks noChangeArrowheads="1"/>
          </p:cNvSpPr>
          <p:nvPr/>
        </p:nvSpPr>
        <p:spPr bwMode="auto">
          <a:xfrm>
            <a:off x="5357813" y="3071813"/>
            <a:ext cx="714375" cy="5238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Gill Sans MT"/>
              </a:rPr>
              <a:t>V5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Działanie zespołowe:</a:t>
            </a:r>
            <a:r>
              <a:rPr lang="pl-PL" i="1" smtClean="0"/>
              <a:t> Płatek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dirty="0"/>
          </a:p>
        </p:txBody>
      </p:sp>
      <p:sp>
        <p:nvSpPr>
          <p:cNvPr id="65540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02C5CE-705F-4C19-A2E8-B43259368751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Kontekst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Sztuczne życie</a:t>
            </a:r>
          </a:p>
          <a:p>
            <a:r>
              <a:rPr lang="pl-PL" dirty="0" smtClean="0"/>
              <a:t>Systemy </a:t>
            </a:r>
            <a:r>
              <a:rPr lang="pl-PL" dirty="0" err="1" smtClean="0"/>
              <a:t>wieloagentowe</a:t>
            </a:r>
            <a:endParaRPr lang="pl-PL" dirty="0" smtClean="0"/>
          </a:p>
          <a:p>
            <a:r>
              <a:rPr lang="pl-PL" dirty="0" smtClean="0"/>
              <a:t>Systemy samoorganizujące się, </a:t>
            </a:r>
            <a:r>
              <a:rPr lang="pl-PL" dirty="0" err="1" smtClean="0"/>
              <a:t>samomodyfikujące</a:t>
            </a:r>
            <a:r>
              <a:rPr lang="pl-PL" dirty="0" smtClean="0"/>
              <a:t> się</a:t>
            </a:r>
          </a:p>
          <a:p>
            <a:r>
              <a:rPr lang="pl-PL" dirty="0" smtClean="0"/>
              <a:t>Modelowanie </a:t>
            </a:r>
            <a:r>
              <a:rPr lang="pl-PL" smtClean="0"/>
              <a:t>zjawisk emergentnych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63BD2-FC69-4F49-BCDC-7575DDD493A3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Płatek</a:t>
            </a:r>
          </a:p>
        </p:txBody>
      </p:sp>
      <p:sp>
        <p:nvSpPr>
          <p:cNvPr id="6656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6B0806-11E9-4EB5-B30A-E88607F72F2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pl-PL" smtClean="0"/>
          </a:p>
        </p:txBody>
      </p:sp>
      <p:grpSp>
        <p:nvGrpSpPr>
          <p:cNvPr id="53252" name="Group 29"/>
          <p:cNvGrpSpPr>
            <a:grpSpLocks noChangeAspect="1"/>
          </p:cNvGrpSpPr>
          <p:nvPr/>
        </p:nvGrpSpPr>
        <p:grpSpPr bwMode="auto">
          <a:xfrm>
            <a:off x="1979613" y="1268413"/>
            <a:ext cx="4537075" cy="5040312"/>
            <a:chOff x="2285" y="1099"/>
            <a:chExt cx="5709" cy="6444"/>
          </a:xfrm>
        </p:grpSpPr>
        <p:grpSp>
          <p:nvGrpSpPr>
            <p:cNvPr id="53253" name="Group 30"/>
            <p:cNvGrpSpPr>
              <a:grpSpLocks/>
            </p:cNvGrpSpPr>
            <p:nvPr/>
          </p:nvGrpSpPr>
          <p:grpSpPr bwMode="auto">
            <a:xfrm>
              <a:off x="2285" y="1099"/>
              <a:ext cx="5709" cy="6444"/>
              <a:chOff x="2285" y="1099"/>
              <a:chExt cx="5709" cy="6444"/>
            </a:xfrm>
          </p:grpSpPr>
          <p:sp>
            <p:nvSpPr>
              <p:cNvPr id="5331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6816" y="2271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53315" name="Group 32"/>
              <p:cNvGrpSpPr>
                <a:grpSpLocks/>
              </p:cNvGrpSpPr>
              <p:nvPr/>
            </p:nvGrpSpPr>
            <p:grpSpPr bwMode="auto">
              <a:xfrm>
                <a:off x="2285" y="1099"/>
                <a:ext cx="5709" cy="6444"/>
                <a:chOff x="2285" y="1099"/>
                <a:chExt cx="5709" cy="6444"/>
              </a:xfrm>
            </p:grpSpPr>
            <p:sp>
              <p:nvSpPr>
                <p:cNvPr id="53316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4798" y="4027"/>
                  <a:ext cx="677" cy="586"/>
                </a:xfrm>
                <a:prstGeom prst="hexagon">
                  <a:avLst>
                    <a:gd name="adj" fmla="val 28882"/>
                    <a:gd name="vf" fmla="val 115470"/>
                  </a:avLst>
                </a:prstGeom>
                <a:solidFill>
                  <a:srgbClr val="CCC0D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grpSp>
              <p:nvGrpSpPr>
                <p:cNvPr id="53317" name="Group 34"/>
                <p:cNvGrpSpPr>
                  <a:grpSpLocks/>
                </p:cNvGrpSpPr>
                <p:nvPr/>
              </p:nvGrpSpPr>
              <p:grpSpPr bwMode="auto">
                <a:xfrm>
                  <a:off x="2285" y="1099"/>
                  <a:ext cx="5709" cy="6444"/>
                  <a:chOff x="2285" y="1099"/>
                  <a:chExt cx="5709" cy="6444"/>
                </a:xfrm>
              </p:grpSpPr>
              <p:sp>
                <p:nvSpPr>
                  <p:cNvPr id="53318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8" y="109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19" name="AutoShap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9" y="139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20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10" y="168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21" name="AutoShap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11" y="197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22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17" y="256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23" name="AutoShap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314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24" name="AutoShap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256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25" name="AutoShap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0" y="227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26" name="AutoShape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98" y="197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27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9" y="168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28" name="AutoShap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7" y="139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29" name="AutoShap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432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30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373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31" name="AutoShap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549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32" name="AutoShape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490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33" name="AutoShape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17" y="314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34" name="AutoShape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17" y="432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35" name="AutoShape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17" y="373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36" name="AutoShap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17" y="549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37" name="AutoShap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17" y="490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38" name="AutoShap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0" y="578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39" name="AutoShap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91" y="607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40" name="AutoShape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2" y="637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41" name="AutoShape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7" y="666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42" name="AutoShap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98" y="695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43" name="AutoShap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3" y="666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44" name="AutoShap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11" y="637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45" name="AutoShap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22" y="607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46" name="AutoShap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20" y="578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47" name="AutoShap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8" y="168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48" name="AutoShap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8" y="227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49" name="AutoShap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8" y="344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50" name="AutoShap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8" y="285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51" name="AutoShap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8" y="461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52" name="AutoShap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98" y="519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53" name="AutoShap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98" y="637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54" name="AutoShap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98" y="578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55" name="AutoShap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9" y="3735"/>
                    <a:ext cx="660" cy="586"/>
                  </a:xfrm>
                  <a:prstGeom prst="hexagon">
                    <a:avLst>
                      <a:gd name="adj" fmla="val 28157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56" name="AutoShap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797" y="344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57" name="AutoShap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05" y="314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58" name="AutoShap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16" y="285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59" name="AutoShap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0" y="5201"/>
                    <a:ext cx="660" cy="586"/>
                  </a:xfrm>
                  <a:prstGeom prst="hexagon">
                    <a:avLst>
                      <a:gd name="adj" fmla="val 28157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60" name="AutoShap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78" y="490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61" name="AutoShap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6" y="461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62" name="AutoShap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7" y="432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63" name="AutoShap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4" y="285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64" name="AutoShap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5" y="314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65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6" y="344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66" name="AutoShap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1" y="373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67" name="AutoShap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13" y="432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68" name="AutoShap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14" y="461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69" name="AutoShap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15" y="490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3370" name="AutoShap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20" y="520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53254" name="AutoShape 88"/>
            <p:cNvSpPr>
              <a:spLocks noChangeArrowheads="1"/>
            </p:cNvSpPr>
            <p:nvPr/>
          </p:nvSpPr>
          <p:spPr bwMode="auto">
            <a:xfrm>
              <a:off x="4808" y="145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55" name="AutoShape 89"/>
            <p:cNvSpPr>
              <a:spLocks noChangeArrowheads="1"/>
            </p:cNvSpPr>
            <p:nvPr/>
          </p:nvSpPr>
          <p:spPr bwMode="auto">
            <a:xfrm>
              <a:off x="4297" y="174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56" name="AutoShape 90"/>
            <p:cNvSpPr>
              <a:spLocks noChangeArrowheads="1"/>
            </p:cNvSpPr>
            <p:nvPr/>
          </p:nvSpPr>
          <p:spPr bwMode="auto">
            <a:xfrm>
              <a:off x="3802" y="2029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57" name="AutoShape 91"/>
            <p:cNvSpPr>
              <a:spLocks noChangeArrowheads="1"/>
            </p:cNvSpPr>
            <p:nvPr/>
          </p:nvSpPr>
          <p:spPr bwMode="auto">
            <a:xfrm>
              <a:off x="3291" y="2323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58" name="AutoShape 92"/>
            <p:cNvSpPr>
              <a:spLocks noChangeArrowheads="1"/>
            </p:cNvSpPr>
            <p:nvPr/>
          </p:nvSpPr>
          <p:spPr bwMode="auto">
            <a:xfrm>
              <a:off x="2784" y="262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59" name="AutoShape 93"/>
            <p:cNvSpPr>
              <a:spLocks noChangeArrowheads="1"/>
            </p:cNvSpPr>
            <p:nvPr/>
          </p:nvSpPr>
          <p:spPr bwMode="auto">
            <a:xfrm>
              <a:off x="4792" y="439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60" name="AutoShape 94"/>
            <p:cNvSpPr>
              <a:spLocks noChangeArrowheads="1"/>
            </p:cNvSpPr>
            <p:nvPr/>
          </p:nvSpPr>
          <p:spPr bwMode="auto">
            <a:xfrm>
              <a:off x="4281" y="468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61" name="AutoShape 95"/>
            <p:cNvSpPr>
              <a:spLocks noChangeArrowheads="1"/>
            </p:cNvSpPr>
            <p:nvPr/>
          </p:nvSpPr>
          <p:spPr bwMode="auto">
            <a:xfrm>
              <a:off x="3786" y="496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62" name="AutoShape 96"/>
            <p:cNvSpPr>
              <a:spLocks noChangeArrowheads="1"/>
            </p:cNvSpPr>
            <p:nvPr/>
          </p:nvSpPr>
          <p:spPr bwMode="auto">
            <a:xfrm>
              <a:off x="3275" y="526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63" name="AutoShape 97"/>
            <p:cNvSpPr>
              <a:spLocks noChangeArrowheads="1"/>
            </p:cNvSpPr>
            <p:nvPr/>
          </p:nvSpPr>
          <p:spPr bwMode="auto">
            <a:xfrm>
              <a:off x="2768" y="556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64" name="AutoShape 98"/>
            <p:cNvSpPr>
              <a:spLocks noChangeArrowheads="1"/>
            </p:cNvSpPr>
            <p:nvPr/>
          </p:nvSpPr>
          <p:spPr bwMode="auto">
            <a:xfrm>
              <a:off x="7327" y="291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65" name="AutoShape 99"/>
            <p:cNvSpPr>
              <a:spLocks noChangeArrowheads="1"/>
            </p:cNvSpPr>
            <p:nvPr/>
          </p:nvSpPr>
          <p:spPr bwMode="auto">
            <a:xfrm>
              <a:off x="6816" y="321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66" name="AutoShape 100"/>
            <p:cNvSpPr>
              <a:spLocks noChangeArrowheads="1"/>
            </p:cNvSpPr>
            <p:nvPr/>
          </p:nvSpPr>
          <p:spPr bwMode="auto">
            <a:xfrm>
              <a:off x="6321" y="3493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67" name="AutoShape 101"/>
            <p:cNvSpPr>
              <a:spLocks noChangeArrowheads="1"/>
            </p:cNvSpPr>
            <p:nvPr/>
          </p:nvSpPr>
          <p:spPr bwMode="auto">
            <a:xfrm>
              <a:off x="5810" y="378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68" name="AutoShape 102"/>
            <p:cNvSpPr>
              <a:spLocks noChangeArrowheads="1"/>
            </p:cNvSpPr>
            <p:nvPr/>
          </p:nvSpPr>
          <p:spPr bwMode="auto">
            <a:xfrm>
              <a:off x="5303" y="408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69" name="AutoShape 103"/>
            <p:cNvSpPr>
              <a:spLocks noChangeArrowheads="1"/>
            </p:cNvSpPr>
            <p:nvPr/>
          </p:nvSpPr>
          <p:spPr bwMode="auto">
            <a:xfrm>
              <a:off x="7328" y="585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70" name="AutoShape 104"/>
            <p:cNvSpPr>
              <a:spLocks noChangeArrowheads="1"/>
            </p:cNvSpPr>
            <p:nvPr/>
          </p:nvSpPr>
          <p:spPr bwMode="auto">
            <a:xfrm>
              <a:off x="6817" y="614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71" name="AutoShape 105"/>
            <p:cNvSpPr>
              <a:spLocks noChangeArrowheads="1"/>
            </p:cNvSpPr>
            <p:nvPr/>
          </p:nvSpPr>
          <p:spPr bwMode="auto">
            <a:xfrm>
              <a:off x="6322" y="642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72" name="AutoShape 106"/>
            <p:cNvSpPr>
              <a:spLocks noChangeArrowheads="1"/>
            </p:cNvSpPr>
            <p:nvPr/>
          </p:nvSpPr>
          <p:spPr bwMode="auto">
            <a:xfrm>
              <a:off x="5811" y="672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73" name="AutoShape 107"/>
            <p:cNvSpPr>
              <a:spLocks noChangeArrowheads="1"/>
            </p:cNvSpPr>
            <p:nvPr/>
          </p:nvSpPr>
          <p:spPr bwMode="auto">
            <a:xfrm>
              <a:off x="5304" y="702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74" name="AutoShape 108"/>
            <p:cNvSpPr>
              <a:spLocks noChangeArrowheads="1"/>
            </p:cNvSpPr>
            <p:nvPr/>
          </p:nvSpPr>
          <p:spPr bwMode="auto">
            <a:xfrm>
              <a:off x="5319" y="145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75" name="AutoShape 109"/>
            <p:cNvSpPr>
              <a:spLocks noChangeArrowheads="1"/>
            </p:cNvSpPr>
            <p:nvPr/>
          </p:nvSpPr>
          <p:spPr bwMode="auto">
            <a:xfrm>
              <a:off x="5814" y="174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76" name="AutoShape 110"/>
            <p:cNvSpPr>
              <a:spLocks noChangeArrowheads="1"/>
            </p:cNvSpPr>
            <p:nvPr/>
          </p:nvSpPr>
          <p:spPr bwMode="auto">
            <a:xfrm>
              <a:off x="6315" y="2029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77" name="AutoShape 111"/>
            <p:cNvSpPr>
              <a:spLocks noChangeArrowheads="1"/>
            </p:cNvSpPr>
            <p:nvPr/>
          </p:nvSpPr>
          <p:spPr bwMode="auto">
            <a:xfrm>
              <a:off x="6810" y="2323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78" name="AutoShape 112"/>
            <p:cNvSpPr>
              <a:spLocks noChangeArrowheads="1"/>
            </p:cNvSpPr>
            <p:nvPr/>
          </p:nvSpPr>
          <p:spPr bwMode="auto">
            <a:xfrm>
              <a:off x="7317" y="262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79" name="AutoShape 113"/>
            <p:cNvSpPr>
              <a:spLocks noChangeArrowheads="1"/>
            </p:cNvSpPr>
            <p:nvPr/>
          </p:nvSpPr>
          <p:spPr bwMode="auto">
            <a:xfrm>
              <a:off x="2780" y="291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80" name="AutoShape 114"/>
            <p:cNvSpPr>
              <a:spLocks noChangeArrowheads="1"/>
            </p:cNvSpPr>
            <p:nvPr/>
          </p:nvSpPr>
          <p:spPr bwMode="auto">
            <a:xfrm>
              <a:off x="3275" y="321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81" name="AutoShape 115"/>
            <p:cNvSpPr>
              <a:spLocks noChangeArrowheads="1"/>
            </p:cNvSpPr>
            <p:nvPr/>
          </p:nvSpPr>
          <p:spPr bwMode="auto">
            <a:xfrm>
              <a:off x="3776" y="3493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82" name="AutoShape 116"/>
            <p:cNvSpPr>
              <a:spLocks noChangeArrowheads="1"/>
            </p:cNvSpPr>
            <p:nvPr/>
          </p:nvSpPr>
          <p:spPr bwMode="auto">
            <a:xfrm>
              <a:off x="4271" y="378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83" name="AutoShape 117"/>
            <p:cNvSpPr>
              <a:spLocks noChangeArrowheads="1"/>
            </p:cNvSpPr>
            <p:nvPr/>
          </p:nvSpPr>
          <p:spPr bwMode="auto">
            <a:xfrm>
              <a:off x="4778" y="408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84" name="AutoShape 118"/>
            <p:cNvSpPr>
              <a:spLocks noChangeArrowheads="1"/>
            </p:cNvSpPr>
            <p:nvPr/>
          </p:nvSpPr>
          <p:spPr bwMode="auto">
            <a:xfrm>
              <a:off x="5313" y="439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85" name="AutoShape 119"/>
            <p:cNvSpPr>
              <a:spLocks noChangeArrowheads="1"/>
            </p:cNvSpPr>
            <p:nvPr/>
          </p:nvSpPr>
          <p:spPr bwMode="auto">
            <a:xfrm>
              <a:off x="5808" y="468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86" name="AutoShape 120"/>
            <p:cNvSpPr>
              <a:spLocks noChangeArrowheads="1"/>
            </p:cNvSpPr>
            <p:nvPr/>
          </p:nvSpPr>
          <p:spPr bwMode="auto">
            <a:xfrm>
              <a:off x="6309" y="496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87" name="AutoShape 121"/>
            <p:cNvSpPr>
              <a:spLocks noChangeArrowheads="1"/>
            </p:cNvSpPr>
            <p:nvPr/>
          </p:nvSpPr>
          <p:spPr bwMode="auto">
            <a:xfrm>
              <a:off x="6804" y="526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88" name="AutoShape 122"/>
            <p:cNvSpPr>
              <a:spLocks noChangeArrowheads="1"/>
            </p:cNvSpPr>
            <p:nvPr/>
          </p:nvSpPr>
          <p:spPr bwMode="auto">
            <a:xfrm>
              <a:off x="7311" y="556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89" name="AutoShape 123"/>
            <p:cNvSpPr>
              <a:spLocks noChangeArrowheads="1"/>
            </p:cNvSpPr>
            <p:nvPr/>
          </p:nvSpPr>
          <p:spPr bwMode="auto">
            <a:xfrm>
              <a:off x="2796" y="585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90" name="AutoShape 124"/>
            <p:cNvSpPr>
              <a:spLocks noChangeArrowheads="1"/>
            </p:cNvSpPr>
            <p:nvPr/>
          </p:nvSpPr>
          <p:spPr bwMode="auto">
            <a:xfrm>
              <a:off x="3291" y="614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91" name="AutoShape 125"/>
            <p:cNvSpPr>
              <a:spLocks noChangeArrowheads="1"/>
            </p:cNvSpPr>
            <p:nvPr/>
          </p:nvSpPr>
          <p:spPr bwMode="auto">
            <a:xfrm>
              <a:off x="3792" y="642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92" name="AutoShape 126"/>
            <p:cNvSpPr>
              <a:spLocks noChangeArrowheads="1"/>
            </p:cNvSpPr>
            <p:nvPr/>
          </p:nvSpPr>
          <p:spPr bwMode="auto">
            <a:xfrm>
              <a:off x="4287" y="672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93" name="AutoShape 127"/>
            <p:cNvSpPr>
              <a:spLocks noChangeArrowheads="1"/>
            </p:cNvSpPr>
            <p:nvPr/>
          </p:nvSpPr>
          <p:spPr bwMode="auto">
            <a:xfrm>
              <a:off x="4794" y="702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94" name="AutoShape 128"/>
            <p:cNvSpPr>
              <a:spLocks noChangeArrowheads="1"/>
            </p:cNvSpPr>
            <p:nvPr/>
          </p:nvSpPr>
          <p:spPr bwMode="auto">
            <a:xfrm>
              <a:off x="5061" y="162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95" name="AutoShape 129"/>
            <p:cNvSpPr>
              <a:spLocks noChangeArrowheads="1"/>
            </p:cNvSpPr>
            <p:nvPr/>
          </p:nvSpPr>
          <p:spPr bwMode="auto">
            <a:xfrm>
              <a:off x="5061" y="219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96" name="AutoShape 130"/>
            <p:cNvSpPr>
              <a:spLocks noChangeArrowheads="1"/>
            </p:cNvSpPr>
            <p:nvPr/>
          </p:nvSpPr>
          <p:spPr bwMode="auto">
            <a:xfrm>
              <a:off x="5061" y="279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97" name="AutoShape 131"/>
            <p:cNvSpPr>
              <a:spLocks noChangeArrowheads="1"/>
            </p:cNvSpPr>
            <p:nvPr/>
          </p:nvSpPr>
          <p:spPr bwMode="auto">
            <a:xfrm>
              <a:off x="5061" y="336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98" name="AutoShape 132"/>
            <p:cNvSpPr>
              <a:spLocks noChangeArrowheads="1"/>
            </p:cNvSpPr>
            <p:nvPr/>
          </p:nvSpPr>
          <p:spPr bwMode="auto">
            <a:xfrm>
              <a:off x="5061" y="3955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299" name="AutoShape 133"/>
            <p:cNvSpPr>
              <a:spLocks noChangeArrowheads="1"/>
            </p:cNvSpPr>
            <p:nvPr/>
          </p:nvSpPr>
          <p:spPr bwMode="auto">
            <a:xfrm>
              <a:off x="2549" y="308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00" name="AutoShape 134"/>
            <p:cNvSpPr>
              <a:spLocks noChangeArrowheads="1"/>
            </p:cNvSpPr>
            <p:nvPr/>
          </p:nvSpPr>
          <p:spPr bwMode="auto">
            <a:xfrm>
              <a:off x="2549" y="366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01" name="AutoShape 135"/>
            <p:cNvSpPr>
              <a:spLocks noChangeArrowheads="1"/>
            </p:cNvSpPr>
            <p:nvPr/>
          </p:nvSpPr>
          <p:spPr bwMode="auto">
            <a:xfrm>
              <a:off x="2549" y="425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02" name="AutoShape 136"/>
            <p:cNvSpPr>
              <a:spLocks noChangeArrowheads="1"/>
            </p:cNvSpPr>
            <p:nvPr/>
          </p:nvSpPr>
          <p:spPr bwMode="auto">
            <a:xfrm>
              <a:off x="2549" y="482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03" name="AutoShape 137"/>
            <p:cNvSpPr>
              <a:spLocks noChangeArrowheads="1"/>
            </p:cNvSpPr>
            <p:nvPr/>
          </p:nvSpPr>
          <p:spPr bwMode="auto">
            <a:xfrm>
              <a:off x="2549" y="5419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04" name="AutoShape 138"/>
            <p:cNvSpPr>
              <a:spLocks noChangeArrowheads="1"/>
            </p:cNvSpPr>
            <p:nvPr/>
          </p:nvSpPr>
          <p:spPr bwMode="auto">
            <a:xfrm>
              <a:off x="7571" y="308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05" name="AutoShape 139"/>
            <p:cNvSpPr>
              <a:spLocks noChangeArrowheads="1"/>
            </p:cNvSpPr>
            <p:nvPr/>
          </p:nvSpPr>
          <p:spPr bwMode="auto">
            <a:xfrm>
              <a:off x="7571" y="366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06" name="AutoShape 140"/>
            <p:cNvSpPr>
              <a:spLocks noChangeArrowheads="1"/>
            </p:cNvSpPr>
            <p:nvPr/>
          </p:nvSpPr>
          <p:spPr bwMode="auto">
            <a:xfrm>
              <a:off x="7571" y="425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07" name="AutoShape 141"/>
            <p:cNvSpPr>
              <a:spLocks noChangeArrowheads="1"/>
            </p:cNvSpPr>
            <p:nvPr/>
          </p:nvSpPr>
          <p:spPr bwMode="auto">
            <a:xfrm>
              <a:off x="7571" y="482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08" name="AutoShape 142"/>
            <p:cNvSpPr>
              <a:spLocks noChangeArrowheads="1"/>
            </p:cNvSpPr>
            <p:nvPr/>
          </p:nvSpPr>
          <p:spPr bwMode="auto">
            <a:xfrm>
              <a:off x="7571" y="5419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09" name="AutoShape 143"/>
            <p:cNvSpPr>
              <a:spLocks noChangeArrowheads="1"/>
            </p:cNvSpPr>
            <p:nvPr/>
          </p:nvSpPr>
          <p:spPr bwMode="auto">
            <a:xfrm>
              <a:off x="5061" y="455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10" name="AutoShape 144"/>
            <p:cNvSpPr>
              <a:spLocks noChangeArrowheads="1"/>
            </p:cNvSpPr>
            <p:nvPr/>
          </p:nvSpPr>
          <p:spPr bwMode="auto">
            <a:xfrm>
              <a:off x="5061" y="513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11" name="AutoShape 145"/>
            <p:cNvSpPr>
              <a:spLocks noChangeArrowheads="1"/>
            </p:cNvSpPr>
            <p:nvPr/>
          </p:nvSpPr>
          <p:spPr bwMode="auto">
            <a:xfrm>
              <a:off x="5061" y="572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12" name="AutoShape 146"/>
            <p:cNvSpPr>
              <a:spLocks noChangeArrowheads="1"/>
            </p:cNvSpPr>
            <p:nvPr/>
          </p:nvSpPr>
          <p:spPr bwMode="auto">
            <a:xfrm>
              <a:off x="5061" y="629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313" name="AutoShape 147"/>
            <p:cNvSpPr>
              <a:spLocks noChangeArrowheads="1"/>
            </p:cNvSpPr>
            <p:nvPr/>
          </p:nvSpPr>
          <p:spPr bwMode="auto">
            <a:xfrm>
              <a:off x="5061" y="6889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Przebieg symulacji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51D76-5308-4FAB-AEAB-978EEB2527DE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8575" y="1219200"/>
            <a:ext cx="6786563" cy="5118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Przebieg symulacji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FE7DA-90F9-43BD-9A61-2BF9F6674305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  <p:pic>
        <p:nvPicPr>
          <p:cNvPr id="5" name="snowflake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00163" y="1220788"/>
            <a:ext cx="6786562" cy="5089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Modyfikacja programu</a:t>
            </a:r>
          </a:p>
        </p:txBody>
      </p:sp>
      <p:pic>
        <p:nvPicPr>
          <p:cNvPr id="56323" name="Symbol zastępczy zawartości 4" descr="flake_e1_02250.eps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196975"/>
            <a:ext cx="3960813" cy="395287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E5304-3C14-46CA-95D8-7CE1E4F86B2C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  <p:pic>
        <p:nvPicPr>
          <p:cNvPr id="56325" name="Symbol zastępczy zawartości 6" descr="flake_e2_01250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196975"/>
            <a:ext cx="39449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Losowe zmiany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38257-4D29-4AED-9D7D-93F4D35C571B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  <p:pic>
        <p:nvPicPr>
          <p:cNvPr id="57348" name="Symbol zastępczy zawartości 5" descr="flake_env_err1.EPS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196975"/>
            <a:ext cx="3967162" cy="3960813"/>
          </a:xfrm>
        </p:spPr>
      </p:pic>
      <p:pic>
        <p:nvPicPr>
          <p:cNvPr id="57349" name="Symbol zastępczy zawartości 6" descr="flake_env_err2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113" y="1196975"/>
            <a:ext cx="39687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Samoorganizacja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AC619-9979-4361-B347-C2AA9C4DA650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Samoorganizacja</a:t>
            </a:r>
          </a:p>
        </p:txBody>
      </p:sp>
      <p:sp>
        <p:nvSpPr>
          <p:cNvPr id="358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6840EC-0F2A-4E57-8378-296E43C8BBC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pl-PL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3" y="1220788"/>
            <a:ext cx="6581775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pole tekstowe 7"/>
          <p:cNvSpPr txBox="1">
            <a:spLocks noChangeArrowheads="1"/>
          </p:cNvSpPr>
          <p:nvPr/>
        </p:nvSpPr>
        <p:spPr bwMode="auto">
          <a:xfrm>
            <a:off x="3635375" y="3284538"/>
            <a:ext cx="1793875" cy="461962"/>
          </a:xfrm>
          <a:prstGeom prst="rect">
            <a:avLst/>
          </a:prstGeom>
          <a:solidFill>
            <a:schemeClr val="tx1">
              <a:alpha val="3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bg1"/>
                </a:solidFill>
                <a:latin typeface="Gill Sans MT"/>
              </a:rPr>
              <a:t>Cząsteczki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Samoorganizacja</a:t>
            </a:r>
          </a:p>
        </p:txBody>
      </p:sp>
      <p:sp>
        <p:nvSpPr>
          <p:cNvPr id="3686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82B64-F738-4075-99F8-F4D0BCB4D201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pl-PL" smtClean="0"/>
          </a:p>
        </p:txBody>
      </p:sp>
      <p:pic>
        <p:nvPicPr>
          <p:cNvPr id="5" name="structures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Uniwersalny konstruktor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dirty="0"/>
          </a:p>
        </p:txBody>
      </p:sp>
      <p:sp>
        <p:nvSpPr>
          <p:cNvPr id="78852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500A0-D2E0-4ECA-BF8D-15D14D35934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Uniwersalny konstruktor	</a:t>
            </a:r>
          </a:p>
        </p:txBody>
      </p:sp>
      <p:sp>
        <p:nvSpPr>
          <p:cNvPr id="7987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EC6F7-7470-4126-9D85-EE04FD8651B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pl-PL" smtClean="0"/>
          </a:p>
        </p:txBody>
      </p:sp>
      <p:sp>
        <p:nvSpPr>
          <p:cNvPr id="62468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l-PL" smtClean="0"/>
              <a:t>Konstruuje różne (ale nie wszystkie możliwe) struktury na podstawie opisu zawartego w łańcuchu informacyjnym (stos cząsteczek)</a:t>
            </a:r>
          </a:p>
          <a:p>
            <a:pPr lvl="1" eaLnBrk="1" hangingPunct="1"/>
            <a:endParaRPr lang="pl-PL" smtClean="0"/>
          </a:p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Cele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pl-PL" smtClean="0"/>
              <a:t>Projekt i implementacja oryginalnego środowiska symulacyjnego</a:t>
            </a:r>
          </a:p>
          <a:p>
            <a:r>
              <a:rPr lang="pl-PL" smtClean="0"/>
              <a:t>Badanie procesów spontanicznego powstawania złożonych struktur</a:t>
            </a:r>
          </a:p>
          <a:p>
            <a:r>
              <a:rPr lang="pl-PL" smtClean="0"/>
              <a:t>Budowa uniwersalnego konstruktora i systemu samoreprodukującego </a:t>
            </a:r>
          </a:p>
          <a:p>
            <a:r>
              <a:rPr lang="pl-PL" smtClean="0"/>
              <a:t>Sprawdzenie zastosowania języka deklaratywnego do niskopoziomowego modelowania systemów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3AB50-02B6-4AD3-A4B7-937036376FB6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Uniwersalny konstruktor	</a:t>
            </a:r>
          </a:p>
        </p:txBody>
      </p:sp>
      <p:sp>
        <p:nvSpPr>
          <p:cNvPr id="7987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E0D12-4F17-4AED-A465-308337E627D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pl-PL" smtClean="0"/>
          </a:p>
        </p:txBody>
      </p:sp>
      <p:sp>
        <p:nvSpPr>
          <p:cNvPr id="63492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l-PL" smtClean="0"/>
              <a:t>Konstruuje różne (ale nie wszystkie możliwe) struktury na podstawie opisu zawartego w łańcuchu informacyjnym (stos cząsteczek)</a:t>
            </a:r>
          </a:p>
          <a:p>
            <a:pPr lvl="1" eaLnBrk="1" hangingPunct="1"/>
            <a:endParaRPr lang="pl-PL" smtClean="0"/>
          </a:p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</p:txBody>
      </p:sp>
      <p:pic>
        <p:nvPicPr>
          <p:cNvPr id="63493" name="Obraz 8" descr="konstruktor.w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781300"/>
            <a:ext cx="7937500" cy="1124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539750" y="2565400"/>
            <a:ext cx="8208963" cy="3671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3495" name="pole tekstowe 6"/>
          <p:cNvSpPr txBox="1">
            <a:spLocks noChangeArrowheads="1"/>
          </p:cNvSpPr>
          <p:nvPr/>
        </p:nvSpPr>
        <p:spPr bwMode="auto">
          <a:xfrm>
            <a:off x="827088" y="5805488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Materiał budulcowy</a:t>
            </a:r>
          </a:p>
        </p:txBody>
      </p:sp>
      <p:sp>
        <p:nvSpPr>
          <p:cNvPr id="63496" name="pole tekstowe 7"/>
          <p:cNvSpPr txBox="1">
            <a:spLocks noChangeArrowheads="1"/>
          </p:cNvSpPr>
          <p:nvPr/>
        </p:nvSpPr>
        <p:spPr bwMode="auto">
          <a:xfrm>
            <a:off x="3851275" y="2636838"/>
            <a:ext cx="2881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Łańcuch informacyjny</a:t>
            </a:r>
          </a:p>
        </p:txBody>
      </p:sp>
      <p:sp>
        <p:nvSpPr>
          <p:cNvPr id="63497" name="pole tekstowe 10"/>
          <p:cNvSpPr txBox="1">
            <a:spLocks noChangeArrowheads="1"/>
          </p:cNvSpPr>
          <p:nvPr/>
        </p:nvSpPr>
        <p:spPr bwMode="auto">
          <a:xfrm>
            <a:off x="4572000" y="4797425"/>
            <a:ext cx="295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Uniwersalny konstruktor</a:t>
            </a:r>
          </a:p>
        </p:txBody>
      </p:sp>
      <p:sp>
        <p:nvSpPr>
          <p:cNvPr id="63498" name="pole tekstowe 11"/>
          <p:cNvSpPr txBox="1">
            <a:spLocks noChangeArrowheads="1"/>
          </p:cNvSpPr>
          <p:nvPr/>
        </p:nvSpPr>
        <p:spPr bwMode="auto">
          <a:xfrm>
            <a:off x="6588125" y="3429000"/>
            <a:ext cx="295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Budowana struktura</a:t>
            </a:r>
          </a:p>
        </p:txBody>
      </p:sp>
      <p:cxnSp>
        <p:nvCxnSpPr>
          <p:cNvPr id="20" name="Łącznik prosty ze strzałką 19"/>
          <p:cNvCxnSpPr/>
          <p:nvPr/>
        </p:nvCxnSpPr>
        <p:spPr>
          <a:xfrm rot="10800000" flipV="1">
            <a:off x="3924300" y="2924175"/>
            <a:ext cx="1079500" cy="4333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rot="5400000">
            <a:off x="7415212" y="3752851"/>
            <a:ext cx="288925" cy="2159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rot="10800000">
            <a:off x="5219700" y="4581525"/>
            <a:ext cx="504825" cy="28733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rot="16200000" flipV="1">
            <a:off x="1080294" y="5480844"/>
            <a:ext cx="719137" cy="730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V="1">
            <a:off x="1908175" y="5732463"/>
            <a:ext cx="215900" cy="14446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0638" y="1222375"/>
            <a:ext cx="6562725" cy="4930775"/>
          </a:xfrm>
        </p:spPr>
      </p:pic>
      <p:sp>
        <p:nvSpPr>
          <p:cNvPr id="7168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Przykładowa symulacja</a:t>
            </a:r>
          </a:p>
        </p:txBody>
      </p:sp>
      <p:sp>
        <p:nvSpPr>
          <p:cNvPr id="9523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6A1F2F-2B3F-486B-8C9B-FA90EA047E1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pl-PL" smtClean="0"/>
          </a:p>
        </p:txBody>
      </p:sp>
      <p:sp>
        <p:nvSpPr>
          <p:cNvPr id="71685" name="pole tekstowe 6"/>
          <p:cNvSpPr txBox="1">
            <a:spLocks noChangeArrowheads="1"/>
          </p:cNvSpPr>
          <p:nvPr/>
        </p:nvSpPr>
        <p:spPr bwMode="auto">
          <a:xfrm>
            <a:off x="4000500" y="3571875"/>
            <a:ext cx="3451225" cy="461963"/>
          </a:xfrm>
          <a:prstGeom prst="rect">
            <a:avLst/>
          </a:prstGeom>
          <a:solidFill>
            <a:schemeClr val="tx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bg1"/>
                </a:solidFill>
                <a:latin typeface="Gill Sans MT"/>
              </a:rPr>
              <a:t>Uniwersalny konstruktor</a:t>
            </a:r>
          </a:p>
        </p:txBody>
      </p:sp>
      <p:sp>
        <p:nvSpPr>
          <p:cNvPr id="71686" name="pole tekstowe 7"/>
          <p:cNvSpPr txBox="1">
            <a:spLocks noChangeArrowheads="1"/>
          </p:cNvSpPr>
          <p:nvPr/>
        </p:nvSpPr>
        <p:spPr bwMode="auto">
          <a:xfrm>
            <a:off x="4357688" y="1785938"/>
            <a:ext cx="3309937" cy="461962"/>
          </a:xfrm>
          <a:prstGeom prst="rect">
            <a:avLst/>
          </a:prstGeom>
          <a:solidFill>
            <a:schemeClr val="tx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bg1"/>
                </a:solidFill>
                <a:latin typeface="Gill Sans MT"/>
              </a:rPr>
              <a:t>Łańcuch informacyjny</a:t>
            </a:r>
          </a:p>
        </p:txBody>
      </p:sp>
      <p:cxnSp>
        <p:nvCxnSpPr>
          <p:cNvPr id="10" name="Łącznik prosty 9"/>
          <p:cNvCxnSpPr/>
          <p:nvPr/>
        </p:nvCxnSpPr>
        <p:spPr>
          <a:xfrm rot="10800000">
            <a:off x="4071938" y="4071938"/>
            <a:ext cx="292893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>
            <a:off x="4429125" y="2286000"/>
            <a:ext cx="25003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rot="10800000" flipV="1">
            <a:off x="3857625" y="2286000"/>
            <a:ext cx="642938" cy="1428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rot="16200000" flipV="1">
            <a:off x="3643312" y="3643313"/>
            <a:ext cx="500063" cy="3571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1" name="pole tekstowe 17"/>
          <p:cNvSpPr txBox="1">
            <a:spLocks noChangeArrowheads="1"/>
          </p:cNvSpPr>
          <p:nvPr/>
        </p:nvSpPr>
        <p:spPr bwMode="auto">
          <a:xfrm>
            <a:off x="4714875" y="4714875"/>
            <a:ext cx="1728788" cy="461963"/>
          </a:xfrm>
          <a:prstGeom prst="rect">
            <a:avLst/>
          </a:prstGeom>
          <a:solidFill>
            <a:schemeClr val="tx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bg1"/>
                </a:solidFill>
                <a:latin typeface="Gill Sans MT"/>
              </a:rPr>
              <a:t>Cząsteczki</a:t>
            </a:r>
          </a:p>
        </p:txBody>
      </p:sp>
      <p:cxnSp>
        <p:nvCxnSpPr>
          <p:cNvPr id="21" name="Łącznik prosty 20"/>
          <p:cNvCxnSpPr/>
          <p:nvPr/>
        </p:nvCxnSpPr>
        <p:spPr>
          <a:xfrm rot="10800000">
            <a:off x="4786313" y="5214938"/>
            <a:ext cx="1428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rot="10800000" flipV="1">
            <a:off x="4429125" y="5214938"/>
            <a:ext cx="357188" cy="2857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Przykładowa symulacja</a:t>
            </a:r>
          </a:p>
        </p:txBody>
      </p:sp>
      <p:sp>
        <p:nvSpPr>
          <p:cNvPr id="9625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1E5D46-CBDB-4287-ADD7-04B02681C0EC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pl-PL" smtClean="0"/>
          </a:p>
        </p:txBody>
      </p:sp>
      <p:pic>
        <p:nvPicPr>
          <p:cNvPr id="7" name="ecal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85875" y="1222375"/>
            <a:ext cx="6572250" cy="4930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Ograniczenia</a:t>
            </a:r>
          </a:p>
        </p:txBody>
      </p:sp>
      <p:sp>
        <p:nvSpPr>
          <p:cNvPr id="9728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5642A5-EEB8-4F0A-99EE-F8E58C8693A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pl-PL" smtClean="0"/>
          </a:p>
        </p:txBody>
      </p:sp>
      <p:grpSp>
        <p:nvGrpSpPr>
          <p:cNvPr id="73732" name="Group 148"/>
          <p:cNvGrpSpPr>
            <a:grpSpLocks noChangeAspect="1"/>
          </p:cNvGrpSpPr>
          <p:nvPr/>
        </p:nvGrpSpPr>
        <p:grpSpPr bwMode="auto">
          <a:xfrm>
            <a:off x="971550" y="1844675"/>
            <a:ext cx="1870075" cy="2760663"/>
            <a:chOff x="8704" y="6555"/>
            <a:chExt cx="2184" cy="3222"/>
          </a:xfrm>
        </p:grpSpPr>
        <p:grpSp>
          <p:nvGrpSpPr>
            <p:cNvPr id="73774" name="Group 149"/>
            <p:cNvGrpSpPr>
              <a:grpSpLocks/>
            </p:cNvGrpSpPr>
            <p:nvPr/>
          </p:nvGrpSpPr>
          <p:grpSpPr bwMode="auto">
            <a:xfrm>
              <a:off x="8704" y="6555"/>
              <a:ext cx="2184" cy="3222"/>
              <a:chOff x="8704" y="6555"/>
              <a:chExt cx="2184" cy="3222"/>
            </a:xfrm>
          </p:grpSpPr>
          <p:sp>
            <p:nvSpPr>
              <p:cNvPr id="73784" name="AutoShape 150"/>
              <p:cNvSpPr>
                <a:spLocks noChangeAspect="1" noChangeArrowheads="1"/>
              </p:cNvSpPr>
              <p:nvPr/>
            </p:nvSpPr>
            <p:spPr bwMode="auto">
              <a:xfrm>
                <a:off x="8704" y="7141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85" name="AutoShape 151"/>
              <p:cNvSpPr>
                <a:spLocks noChangeAspect="1" noChangeArrowheads="1"/>
              </p:cNvSpPr>
              <p:nvPr/>
            </p:nvSpPr>
            <p:spPr bwMode="auto">
              <a:xfrm>
                <a:off x="8704" y="6555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86" name="AutoShape 152"/>
              <p:cNvSpPr>
                <a:spLocks noChangeAspect="1" noChangeArrowheads="1"/>
              </p:cNvSpPr>
              <p:nvPr/>
            </p:nvSpPr>
            <p:spPr bwMode="auto">
              <a:xfrm>
                <a:off x="8704" y="8313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87" name="AutoShape 153"/>
              <p:cNvSpPr>
                <a:spLocks noChangeAspect="1" noChangeArrowheads="1"/>
              </p:cNvSpPr>
              <p:nvPr/>
            </p:nvSpPr>
            <p:spPr bwMode="auto">
              <a:xfrm>
                <a:off x="8704" y="7727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88" name="AutoShape 154"/>
              <p:cNvSpPr>
                <a:spLocks noChangeAspect="1" noChangeArrowheads="1"/>
              </p:cNvSpPr>
              <p:nvPr/>
            </p:nvSpPr>
            <p:spPr bwMode="auto">
              <a:xfrm>
                <a:off x="9209" y="8605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89" name="AutoShape 155"/>
              <p:cNvSpPr>
                <a:spLocks noChangeAspect="1" noChangeArrowheads="1"/>
              </p:cNvSpPr>
              <p:nvPr/>
            </p:nvSpPr>
            <p:spPr bwMode="auto">
              <a:xfrm>
                <a:off x="9710" y="8899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90" name="AutoShape 156"/>
              <p:cNvSpPr>
                <a:spLocks noChangeAspect="1" noChangeArrowheads="1"/>
              </p:cNvSpPr>
              <p:nvPr/>
            </p:nvSpPr>
            <p:spPr bwMode="auto">
              <a:xfrm>
                <a:off x="10211" y="9191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91" name="AutoShape 157"/>
              <p:cNvSpPr>
                <a:spLocks noChangeAspect="1" noChangeArrowheads="1"/>
              </p:cNvSpPr>
              <p:nvPr/>
            </p:nvSpPr>
            <p:spPr bwMode="auto">
              <a:xfrm>
                <a:off x="9209" y="8021"/>
                <a:ext cx="660" cy="586"/>
              </a:xfrm>
              <a:prstGeom prst="hexagon">
                <a:avLst>
                  <a:gd name="adj" fmla="val 28157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92" name="AutoShape 158"/>
              <p:cNvSpPr>
                <a:spLocks noChangeAspect="1" noChangeArrowheads="1"/>
              </p:cNvSpPr>
              <p:nvPr/>
            </p:nvSpPr>
            <p:spPr bwMode="auto">
              <a:xfrm>
                <a:off x="9697" y="7729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93" name="AutoShape 159"/>
              <p:cNvSpPr>
                <a:spLocks noChangeAspect="1" noChangeArrowheads="1"/>
              </p:cNvSpPr>
              <p:nvPr/>
            </p:nvSpPr>
            <p:spPr bwMode="auto">
              <a:xfrm>
                <a:off x="10205" y="7435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73775" name="AutoShape 160"/>
            <p:cNvSpPr>
              <a:spLocks noChangeArrowheads="1"/>
            </p:cNvSpPr>
            <p:nvPr/>
          </p:nvSpPr>
          <p:spPr bwMode="auto">
            <a:xfrm>
              <a:off x="10211" y="778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76" name="AutoShape 161"/>
            <p:cNvSpPr>
              <a:spLocks noChangeArrowheads="1"/>
            </p:cNvSpPr>
            <p:nvPr/>
          </p:nvSpPr>
          <p:spPr bwMode="auto">
            <a:xfrm>
              <a:off x="9700" y="807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77" name="AutoShape 162"/>
            <p:cNvSpPr>
              <a:spLocks noChangeArrowheads="1"/>
            </p:cNvSpPr>
            <p:nvPr/>
          </p:nvSpPr>
          <p:spPr bwMode="auto">
            <a:xfrm>
              <a:off x="9193" y="8373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78" name="AutoShape 163"/>
            <p:cNvSpPr>
              <a:spLocks noChangeArrowheads="1"/>
            </p:cNvSpPr>
            <p:nvPr/>
          </p:nvSpPr>
          <p:spPr bwMode="auto">
            <a:xfrm>
              <a:off x="8958" y="704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79" name="AutoShape 164"/>
            <p:cNvSpPr>
              <a:spLocks noChangeArrowheads="1"/>
            </p:cNvSpPr>
            <p:nvPr/>
          </p:nvSpPr>
          <p:spPr bwMode="auto">
            <a:xfrm>
              <a:off x="8958" y="761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80" name="AutoShape 165"/>
            <p:cNvSpPr>
              <a:spLocks noChangeArrowheads="1"/>
            </p:cNvSpPr>
            <p:nvPr/>
          </p:nvSpPr>
          <p:spPr bwMode="auto">
            <a:xfrm>
              <a:off x="8958" y="8205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81" name="AutoShape 166"/>
            <p:cNvSpPr>
              <a:spLocks noChangeArrowheads="1"/>
            </p:cNvSpPr>
            <p:nvPr/>
          </p:nvSpPr>
          <p:spPr bwMode="auto">
            <a:xfrm>
              <a:off x="9209" y="867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82" name="AutoShape 167"/>
            <p:cNvSpPr>
              <a:spLocks noChangeArrowheads="1"/>
            </p:cNvSpPr>
            <p:nvPr/>
          </p:nvSpPr>
          <p:spPr bwMode="auto">
            <a:xfrm>
              <a:off x="9704" y="897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83" name="AutoShape 168"/>
            <p:cNvSpPr>
              <a:spLocks noChangeArrowheads="1"/>
            </p:cNvSpPr>
            <p:nvPr/>
          </p:nvSpPr>
          <p:spPr bwMode="auto">
            <a:xfrm>
              <a:off x="10205" y="925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3733" name="Group 180"/>
          <p:cNvGrpSpPr>
            <a:grpSpLocks noChangeAspect="1"/>
          </p:cNvGrpSpPr>
          <p:nvPr/>
        </p:nvGrpSpPr>
        <p:grpSpPr bwMode="auto">
          <a:xfrm>
            <a:off x="3203575" y="2708275"/>
            <a:ext cx="3133725" cy="2762250"/>
            <a:chOff x="7229" y="6555"/>
            <a:chExt cx="3659" cy="3222"/>
          </a:xfrm>
        </p:grpSpPr>
        <p:grpSp>
          <p:nvGrpSpPr>
            <p:cNvPr id="73754" name="Group 181"/>
            <p:cNvGrpSpPr>
              <a:grpSpLocks/>
            </p:cNvGrpSpPr>
            <p:nvPr/>
          </p:nvGrpSpPr>
          <p:grpSpPr bwMode="auto">
            <a:xfrm>
              <a:off x="7229" y="6555"/>
              <a:ext cx="3659" cy="3222"/>
              <a:chOff x="7229" y="6555"/>
              <a:chExt cx="3659" cy="3222"/>
            </a:xfrm>
          </p:grpSpPr>
          <p:sp>
            <p:nvSpPr>
              <p:cNvPr id="73764" name="AutoShape 182"/>
              <p:cNvSpPr>
                <a:spLocks noChangeAspect="1" noChangeArrowheads="1"/>
              </p:cNvSpPr>
              <p:nvPr/>
            </p:nvSpPr>
            <p:spPr bwMode="auto">
              <a:xfrm>
                <a:off x="8704" y="7141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65" name="AutoShape 183"/>
              <p:cNvSpPr>
                <a:spLocks noChangeAspect="1" noChangeArrowheads="1"/>
              </p:cNvSpPr>
              <p:nvPr/>
            </p:nvSpPr>
            <p:spPr bwMode="auto">
              <a:xfrm>
                <a:off x="8704" y="6555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66" name="AutoShape 184"/>
              <p:cNvSpPr>
                <a:spLocks noChangeAspect="1" noChangeArrowheads="1"/>
              </p:cNvSpPr>
              <p:nvPr/>
            </p:nvSpPr>
            <p:spPr bwMode="auto">
              <a:xfrm>
                <a:off x="8704" y="8313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67" name="AutoShape 185"/>
              <p:cNvSpPr>
                <a:spLocks noChangeAspect="1" noChangeArrowheads="1"/>
              </p:cNvSpPr>
              <p:nvPr/>
            </p:nvSpPr>
            <p:spPr bwMode="auto">
              <a:xfrm>
                <a:off x="8704" y="7727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68" name="AutoShape 186"/>
              <p:cNvSpPr>
                <a:spLocks noChangeAspect="1" noChangeArrowheads="1"/>
              </p:cNvSpPr>
              <p:nvPr/>
            </p:nvSpPr>
            <p:spPr bwMode="auto">
              <a:xfrm>
                <a:off x="9209" y="8605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69" name="AutoShape 187"/>
              <p:cNvSpPr>
                <a:spLocks noChangeAspect="1" noChangeArrowheads="1"/>
              </p:cNvSpPr>
              <p:nvPr/>
            </p:nvSpPr>
            <p:spPr bwMode="auto">
              <a:xfrm>
                <a:off x="9710" y="8899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70" name="AutoShape 188"/>
              <p:cNvSpPr>
                <a:spLocks noChangeAspect="1" noChangeArrowheads="1"/>
              </p:cNvSpPr>
              <p:nvPr/>
            </p:nvSpPr>
            <p:spPr bwMode="auto">
              <a:xfrm>
                <a:off x="10211" y="9191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71" name="AutoShape 189"/>
              <p:cNvSpPr>
                <a:spLocks noChangeAspect="1" noChangeArrowheads="1"/>
              </p:cNvSpPr>
              <p:nvPr/>
            </p:nvSpPr>
            <p:spPr bwMode="auto">
              <a:xfrm>
                <a:off x="7229" y="9191"/>
                <a:ext cx="660" cy="586"/>
              </a:xfrm>
              <a:prstGeom prst="hexagon">
                <a:avLst>
                  <a:gd name="adj" fmla="val 28157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72" name="AutoShape 190"/>
              <p:cNvSpPr>
                <a:spLocks noChangeAspect="1" noChangeArrowheads="1"/>
              </p:cNvSpPr>
              <p:nvPr/>
            </p:nvSpPr>
            <p:spPr bwMode="auto">
              <a:xfrm>
                <a:off x="7717" y="8899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73" name="AutoShape 191"/>
              <p:cNvSpPr>
                <a:spLocks noChangeAspect="1" noChangeArrowheads="1"/>
              </p:cNvSpPr>
              <p:nvPr/>
            </p:nvSpPr>
            <p:spPr bwMode="auto">
              <a:xfrm>
                <a:off x="8225" y="8605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73755" name="AutoShape 192"/>
            <p:cNvSpPr>
              <a:spLocks noChangeArrowheads="1"/>
            </p:cNvSpPr>
            <p:nvPr/>
          </p:nvSpPr>
          <p:spPr bwMode="auto">
            <a:xfrm>
              <a:off x="8735" y="866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56" name="AutoShape 193"/>
            <p:cNvSpPr>
              <a:spLocks noChangeArrowheads="1"/>
            </p:cNvSpPr>
            <p:nvPr/>
          </p:nvSpPr>
          <p:spPr bwMode="auto">
            <a:xfrm>
              <a:off x="8224" y="8955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57" name="AutoShape 194"/>
            <p:cNvSpPr>
              <a:spLocks noChangeArrowheads="1"/>
            </p:cNvSpPr>
            <p:nvPr/>
          </p:nvSpPr>
          <p:spPr bwMode="auto">
            <a:xfrm>
              <a:off x="7717" y="925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58" name="AutoShape 195"/>
            <p:cNvSpPr>
              <a:spLocks noChangeArrowheads="1"/>
            </p:cNvSpPr>
            <p:nvPr/>
          </p:nvSpPr>
          <p:spPr bwMode="auto">
            <a:xfrm>
              <a:off x="8958" y="704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59" name="AutoShape 196"/>
            <p:cNvSpPr>
              <a:spLocks noChangeArrowheads="1"/>
            </p:cNvSpPr>
            <p:nvPr/>
          </p:nvSpPr>
          <p:spPr bwMode="auto">
            <a:xfrm>
              <a:off x="8958" y="761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60" name="AutoShape 197"/>
            <p:cNvSpPr>
              <a:spLocks noChangeArrowheads="1"/>
            </p:cNvSpPr>
            <p:nvPr/>
          </p:nvSpPr>
          <p:spPr bwMode="auto">
            <a:xfrm>
              <a:off x="8958" y="8205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61" name="AutoShape 198"/>
            <p:cNvSpPr>
              <a:spLocks noChangeArrowheads="1"/>
            </p:cNvSpPr>
            <p:nvPr/>
          </p:nvSpPr>
          <p:spPr bwMode="auto">
            <a:xfrm>
              <a:off x="9209" y="867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62" name="AutoShape 199"/>
            <p:cNvSpPr>
              <a:spLocks noChangeArrowheads="1"/>
            </p:cNvSpPr>
            <p:nvPr/>
          </p:nvSpPr>
          <p:spPr bwMode="auto">
            <a:xfrm>
              <a:off x="9704" y="897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63" name="AutoShape 200"/>
            <p:cNvSpPr>
              <a:spLocks noChangeArrowheads="1"/>
            </p:cNvSpPr>
            <p:nvPr/>
          </p:nvSpPr>
          <p:spPr bwMode="auto">
            <a:xfrm>
              <a:off x="10205" y="925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3734" name="Group 201"/>
          <p:cNvGrpSpPr>
            <a:grpSpLocks noChangeAspect="1"/>
          </p:cNvGrpSpPr>
          <p:nvPr/>
        </p:nvGrpSpPr>
        <p:grpSpPr bwMode="auto">
          <a:xfrm>
            <a:off x="6443663" y="1700213"/>
            <a:ext cx="1873250" cy="2017712"/>
            <a:chOff x="8698" y="6836"/>
            <a:chExt cx="2184" cy="2355"/>
          </a:xfrm>
        </p:grpSpPr>
        <p:grpSp>
          <p:nvGrpSpPr>
            <p:cNvPr id="73735" name="Group 202"/>
            <p:cNvGrpSpPr>
              <a:grpSpLocks/>
            </p:cNvGrpSpPr>
            <p:nvPr/>
          </p:nvGrpSpPr>
          <p:grpSpPr bwMode="auto">
            <a:xfrm>
              <a:off x="8698" y="6836"/>
              <a:ext cx="2184" cy="2355"/>
              <a:chOff x="8698" y="6836"/>
              <a:chExt cx="2184" cy="2355"/>
            </a:xfrm>
          </p:grpSpPr>
          <p:sp>
            <p:nvSpPr>
              <p:cNvPr id="73745" name="AutoShape 203"/>
              <p:cNvSpPr>
                <a:spLocks noChangeAspect="1" noChangeArrowheads="1"/>
              </p:cNvSpPr>
              <p:nvPr/>
            </p:nvSpPr>
            <p:spPr bwMode="auto">
              <a:xfrm>
                <a:off x="8704" y="7141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46" name="AutoShape 204"/>
              <p:cNvSpPr>
                <a:spLocks noChangeAspect="1" noChangeArrowheads="1"/>
              </p:cNvSpPr>
              <p:nvPr/>
            </p:nvSpPr>
            <p:spPr bwMode="auto">
              <a:xfrm>
                <a:off x="9209" y="6836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47" name="AutoShape 205"/>
              <p:cNvSpPr>
                <a:spLocks noChangeAspect="1" noChangeArrowheads="1"/>
              </p:cNvSpPr>
              <p:nvPr/>
            </p:nvSpPr>
            <p:spPr bwMode="auto">
              <a:xfrm>
                <a:off x="8698" y="8313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48" name="AutoShape 206"/>
              <p:cNvSpPr>
                <a:spLocks noChangeAspect="1" noChangeArrowheads="1"/>
              </p:cNvSpPr>
              <p:nvPr/>
            </p:nvSpPr>
            <p:spPr bwMode="auto">
              <a:xfrm>
                <a:off x="8698" y="7727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49" name="AutoShape 207"/>
              <p:cNvSpPr>
                <a:spLocks noChangeAspect="1" noChangeArrowheads="1"/>
              </p:cNvSpPr>
              <p:nvPr/>
            </p:nvSpPr>
            <p:spPr bwMode="auto">
              <a:xfrm>
                <a:off x="9209" y="8605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50" name="AutoShape 208"/>
              <p:cNvSpPr>
                <a:spLocks noChangeAspect="1" noChangeArrowheads="1"/>
              </p:cNvSpPr>
              <p:nvPr/>
            </p:nvSpPr>
            <p:spPr bwMode="auto">
              <a:xfrm>
                <a:off x="9710" y="8313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51" name="AutoShape 209"/>
              <p:cNvSpPr>
                <a:spLocks noChangeAspect="1" noChangeArrowheads="1"/>
              </p:cNvSpPr>
              <p:nvPr/>
            </p:nvSpPr>
            <p:spPr bwMode="auto">
              <a:xfrm>
                <a:off x="10205" y="7422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52" name="AutoShape 210"/>
              <p:cNvSpPr>
                <a:spLocks noChangeAspect="1" noChangeArrowheads="1"/>
              </p:cNvSpPr>
              <p:nvPr/>
            </p:nvSpPr>
            <p:spPr bwMode="auto">
              <a:xfrm>
                <a:off x="10205" y="8008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753" name="AutoShape 211"/>
              <p:cNvSpPr>
                <a:spLocks noChangeAspect="1" noChangeArrowheads="1"/>
              </p:cNvSpPr>
              <p:nvPr/>
            </p:nvSpPr>
            <p:spPr bwMode="auto">
              <a:xfrm>
                <a:off x="9694" y="7141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73736" name="AutoShape 212"/>
            <p:cNvSpPr>
              <a:spLocks noChangeArrowheads="1"/>
            </p:cNvSpPr>
            <p:nvPr/>
          </p:nvSpPr>
          <p:spPr bwMode="auto">
            <a:xfrm>
              <a:off x="10205" y="8373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37" name="AutoShape 213"/>
            <p:cNvSpPr>
              <a:spLocks noChangeArrowheads="1"/>
            </p:cNvSpPr>
            <p:nvPr/>
          </p:nvSpPr>
          <p:spPr bwMode="auto">
            <a:xfrm>
              <a:off x="9694" y="7188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38" name="AutoShape 214"/>
            <p:cNvSpPr>
              <a:spLocks noChangeArrowheads="1"/>
            </p:cNvSpPr>
            <p:nvPr/>
          </p:nvSpPr>
          <p:spPr bwMode="auto">
            <a:xfrm>
              <a:off x="10221" y="7489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39" name="AutoShape 215"/>
            <p:cNvSpPr>
              <a:spLocks noChangeArrowheads="1"/>
            </p:cNvSpPr>
            <p:nvPr/>
          </p:nvSpPr>
          <p:spPr bwMode="auto">
            <a:xfrm>
              <a:off x="9209" y="7188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40" name="AutoShape 216"/>
            <p:cNvSpPr>
              <a:spLocks noChangeArrowheads="1"/>
            </p:cNvSpPr>
            <p:nvPr/>
          </p:nvSpPr>
          <p:spPr bwMode="auto">
            <a:xfrm>
              <a:off x="8958" y="761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41" name="AutoShape 217"/>
            <p:cNvSpPr>
              <a:spLocks noChangeArrowheads="1"/>
            </p:cNvSpPr>
            <p:nvPr/>
          </p:nvSpPr>
          <p:spPr bwMode="auto">
            <a:xfrm>
              <a:off x="8958" y="8205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42" name="AutoShape 218"/>
            <p:cNvSpPr>
              <a:spLocks noChangeArrowheads="1"/>
            </p:cNvSpPr>
            <p:nvPr/>
          </p:nvSpPr>
          <p:spPr bwMode="auto">
            <a:xfrm>
              <a:off x="9209" y="867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43" name="AutoShape 219"/>
            <p:cNvSpPr>
              <a:spLocks noChangeArrowheads="1"/>
            </p:cNvSpPr>
            <p:nvPr/>
          </p:nvSpPr>
          <p:spPr bwMode="auto">
            <a:xfrm>
              <a:off x="9710" y="867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744" name="AutoShape 220"/>
            <p:cNvSpPr>
              <a:spLocks noChangeArrowheads="1"/>
            </p:cNvSpPr>
            <p:nvPr/>
          </p:nvSpPr>
          <p:spPr bwMode="auto">
            <a:xfrm>
              <a:off x="10455" y="793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Uniwersalność konstrukcyjna</a:t>
            </a:r>
          </a:p>
        </p:txBody>
      </p:sp>
      <p:sp>
        <p:nvSpPr>
          <p:cNvPr id="9830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F73098-E36B-488D-9654-EAC5EDFFA69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pl-PL" smtClean="0"/>
          </a:p>
        </p:txBody>
      </p:sp>
      <p:sp>
        <p:nvSpPr>
          <p:cNvPr id="74756" name="pole tekstowe 6"/>
          <p:cNvSpPr txBox="1">
            <a:spLocks noChangeArrowheads="1"/>
          </p:cNvSpPr>
          <p:nvPr/>
        </p:nvSpPr>
        <p:spPr bwMode="auto">
          <a:xfrm>
            <a:off x="500063" y="3857625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Gill Sans MT"/>
              </a:rPr>
              <a:t>Strategia 2</a:t>
            </a:r>
          </a:p>
        </p:txBody>
      </p:sp>
      <p:sp>
        <p:nvSpPr>
          <p:cNvPr id="74757" name="pole tekstowe 7"/>
          <p:cNvSpPr txBox="1">
            <a:spLocks noChangeArrowheads="1"/>
          </p:cNvSpPr>
          <p:nvPr/>
        </p:nvSpPr>
        <p:spPr bwMode="auto">
          <a:xfrm>
            <a:off x="500063" y="1214438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Gill Sans MT"/>
              </a:rPr>
              <a:t>Strategia 1</a:t>
            </a:r>
          </a:p>
        </p:txBody>
      </p:sp>
      <p:grpSp>
        <p:nvGrpSpPr>
          <p:cNvPr id="74758" name="Group 4"/>
          <p:cNvGrpSpPr>
            <a:grpSpLocks noChangeAspect="1"/>
          </p:cNvGrpSpPr>
          <p:nvPr/>
        </p:nvGrpSpPr>
        <p:grpSpPr bwMode="auto">
          <a:xfrm>
            <a:off x="500063" y="1571625"/>
            <a:ext cx="8143875" cy="1993900"/>
            <a:chOff x="270" y="990"/>
            <a:chExt cx="4704" cy="1256"/>
          </a:xfrm>
        </p:grpSpPr>
        <p:sp>
          <p:nvSpPr>
            <p:cNvPr id="747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0" y="990"/>
              <a:ext cx="4704" cy="1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86" name="Rectangle 5"/>
            <p:cNvSpPr>
              <a:spLocks noChangeArrowheads="1"/>
            </p:cNvSpPr>
            <p:nvPr/>
          </p:nvSpPr>
          <p:spPr bwMode="auto">
            <a:xfrm>
              <a:off x="270" y="990"/>
              <a:ext cx="4699" cy="125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87" name="Line 6"/>
            <p:cNvSpPr>
              <a:spLocks noChangeShapeType="1"/>
            </p:cNvSpPr>
            <p:nvPr/>
          </p:nvSpPr>
          <p:spPr bwMode="auto">
            <a:xfrm>
              <a:off x="1335" y="1684"/>
              <a:ext cx="1" cy="150"/>
            </a:xfrm>
            <a:prstGeom prst="line">
              <a:avLst/>
            </a:prstGeom>
            <a:noFill/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88" name="Line 7"/>
            <p:cNvSpPr>
              <a:spLocks noChangeShapeType="1"/>
            </p:cNvSpPr>
            <p:nvPr/>
          </p:nvSpPr>
          <p:spPr bwMode="auto">
            <a:xfrm>
              <a:off x="882" y="1684"/>
              <a:ext cx="1" cy="150"/>
            </a:xfrm>
            <a:prstGeom prst="line">
              <a:avLst/>
            </a:prstGeom>
            <a:noFill/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89" name="Freeform 8"/>
            <p:cNvSpPr>
              <a:spLocks/>
            </p:cNvSpPr>
            <p:nvPr/>
          </p:nvSpPr>
          <p:spPr bwMode="auto">
            <a:xfrm>
              <a:off x="1638" y="999"/>
              <a:ext cx="755" cy="1198"/>
            </a:xfrm>
            <a:custGeom>
              <a:avLst/>
              <a:gdLst>
                <a:gd name="T0" fmla="*/ 312 w 755"/>
                <a:gd name="T1" fmla="*/ 121 h 1198"/>
                <a:gd name="T2" fmla="*/ 252 w 755"/>
                <a:gd name="T3" fmla="*/ 153 h 1198"/>
                <a:gd name="T4" fmla="*/ 189 w 755"/>
                <a:gd name="T5" fmla="*/ 194 h 1198"/>
                <a:gd name="T6" fmla="*/ 151 w 755"/>
                <a:gd name="T7" fmla="*/ 234 h 1198"/>
                <a:gd name="T8" fmla="*/ 166 w 755"/>
                <a:gd name="T9" fmla="*/ 266 h 1198"/>
                <a:gd name="T10" fmla="*/ 188 w 755"/>
                <a:gd name="T11" fmla="*/ 304 h 1198"/>
                <a:gd name="T12" fmla="*/ 166 w 755"/>
                <a:gd name="T13" fmla="*/ 334 h 1198"/>
                <a:gd name="T14" fmla="*/ 91 w 755"/>
                <a:gd name="T15" fmla="*/ 362 h 1198"/>
                <a:gd name="T16" fmla="*/ 61 w 755"/>
                <a:gd name="T17" fmla="*/ 400 h 1198"/>
                <a:gd name="T18" fmla="*/ 74 w 755"/>
                <a:gd name="T19" fmla="*/ 462 h 1198"/>
                <a:gd name="T20" fmla="*/ 91 w 755"/>
                <a:gd name="T21" fmla="*/ 506 h 1198"/>
                <a:gd name="T22" fmla="*/ 88 w 755"/>
                <a:gd name="T23" fmla="*/ 543 h 1198"/>
                <a:gd name="T24" fmla="*/ 41 w 755"/>
                <a:gd name="T25" fmla="*/ 572 h 1198"/>
                <a:gd name="T26" fmla="*/ 22 w 755"/>
                <a:gd name="T27" fmla="*/ 612 h 1198"/>
                <a:gd name="T28" fmla="*/ 47 w 755"/>
                <a:gd name="T29" fmla="*/ 661 h 1198"/>
                <a:gd name="T30" fmla="*/ 114 w 755"/>
                <a:gd name="T31" fmla="*/ 728 h 1198"/>
                <a:gd name="T32" fmla="*/ 161 w 755"/>
                <a:gd name="T33" fmla="*/ 771 h 1198"/>
                <a:gd name="T34" fmla="*/ 176 w 755"/>
                <a:gd name="T35" fmla="*/ 792 h 1198"/>
                <a:gd name="T36" fmla="*/ 135 w 755"/>
                <a:gd name="T37" fmla="*/ 809 h 1198"/>
                <a:gd name="T38" fmla="*/ 74 w 755"/>
                <a:gd name="T39" fmla="*/ 841 h 1198"/>
                <a:gd name="T40" fmla="*/ 14 w 755"/>
                <a:gd name="T41" fmla="*/ 887 h 1198"/>
                <a:gd name="T42" fmla="*/ 10 w 755"/>
                <a:gd name="T43" fmla="*/ 911 h 1198"/>
                <a:gd name="T44" fmla="*/ 1 w 755"/>
                <a:gd name="T45" fmla="*/ 974 h 1198"/>
                <a:gd name="T46" fmla="*/ 2 w 755"/>
                <a:gd name="T47" fmla="*/ 1002 h 1198"/>
                <a:gd name="T48" fmla="*/ 44 w 755"/>
                <a:gd name="T49" fmla="*/ 1057 h 1198"/>
                <a:gd name="T50" fmla="*/ 114 w 755"/>
                <a:gd name="T51" fmla="*/ 1117 h 1198"/>
                <a:gd name="T52" fmla="*/ 182 w 755"/>
                <a:gd name="T53" fmla="*/ 1166 h 1198"/>
                <a:gd name="T54" fmla="*/ 235 w 755"/>
                <a:gd name="T55" fmla="*/ 1191 h 1198"/>
                <a:gd name="T56" fmla="*/ 299 w 755"/>
                <a:gd name="T57" fmla="*/ 1198 h 1198"/>
                <a:gd name="T58" fmla="*/ 355 w 755"/>
                <a:gd name="T59" fmla="*/ 1180 h 1198"/>
                <a:gd name="T60" fmla="*/ 377 w 755"/>
                <a:gd name="T61" fmla="*/ 1126 h 1198"/>
                <a:gd name="T62" fmla="*/ 403 w 755"/>
                <a:gd name="T63" fmla="*/ 1118 h 1198"/>
                <a:gd name="T64" fmla="*/ 463 w 755"/>
                <a:gd name="T65" fmla="*/ 1114 h 1198"/>
                <a:gd name="T66" fmla="*/ 530 w 755"/>
                <a:gd name="T67" fmla="*/ 1105 h 1198"/>
                <a:gd name="T68" fmla="*/ 577 w 755"/>
                <a:gd name="T69" fmla="*/ 1085 h 1198"/>
                <a:gd name="T70" fmla="*/ 569 w 755"/>
                <a:gd name="T71" fmla="*/ 1031 h 1198"/>
                <a:gd name="T72" fmla="*/ 571 w 755"/>
                <a:gd name="T73" fmla="*/ 998 h 1198"/>
                <a:gd name="T74" fmla="*/ 606 w 755"/>
                <a:gd name="T75" fmla="*/ 980 h 1198"/>
                <a:gd name="T76" fmla="*/ 654 w 755"/>
                <a:gd name="T77" fmla="*/ 967 h 1198"/>
                <a:gd name="T78" fmla="*/ 700 w 755"/>
                <a:gd name="T79" fmla="*/ 945 h 1198"/>
                <a:gd name="T80" fmla="*/ 725 w 755"/>
                <a:gd name="T81" fmla="*/ 907 h 1198"/>
                <a:gd name="T82" fmla="*/ 711 w 755"/>
                <a:gd name="T83" fmla="*/ 838 h 1198"/>
                <a:gd name="T84" fmla="*/ 671 w 755"/>
                <a:gd name="T85" fmla="*/ 758 h 1198"/>
                <a:gd name="T86" fmla="*/ 646 w 755"/>
                <a:gd name="T87" fmla="*/ 712 h 1198"/>
                <a:gd name="T88" fmla="*/ 646 w 755"/>
                <a:gd name="T89" fmla="*/ 676 h 1198"/>
                <a:gd name="T90" fmla="*/ 683 w 755"/>
                <a:gd name="T91" fmla="*/ 626 h 1198"/>
                <a:gd name="T92" fmla="*/ 741 w 755"/>
                <a:gd name="T93" fmla="*/ 545 h 1198"/>
                <a:gd name="T94" fmla="*/ 755 w 755"/>
                <a:gd name="T95" fmla="*/ 443 h 1198"/>
                <a:gd name="T96" fmla="*/ 720 w 755"/>
                <a:gd name="T97" fmla="*/ 347 h 1198"/>
                <a:gd name="T98" fmla="*/ 674 w 755"/>
                <a:gd name="T99" fmla="*/ 293 h 1198"/>
                <a:gd name="T100" fmla="*/ 677 w 755"/>
                <a:gd name="T101" fmla="*/ 259 h 1198"/>
                <a:gd name="T102" fmla="*/ 697 w 755"/>
                <a:gd name="T103" fmla="*/ 227 h 1198"/>
                <a:gd name="T104" fmla="*/ 708 w 755"/>
                <a:gd name="T105" fmla="*/ 191 h 1198"/>
                <a:gd name="T106" fmla="*/ 683 w 755"/>
                <a:gd name="T107" fmla="*/ 143 h 1198"/>
                <a:gd name="T108" fmla="*/ 654 w 755"/>
                <a:gd name="T109" fmla="*/ 106 h 1198"/>
                <a:gd name="T110" fmla="*/ 683 w 755"/>
                <a:gd name="T111" fmla="*/ 77 h 1198"/>
                <a:gd name="T112" fmla="*/ 670 w 755"/>
                <a:gd name="T113" fmla="*/ 58 h 1198"/>
                <a:gd name="T114" fmla="*/ 611 w 755"/>
                <a:gd name="T115" fmla="*/ 35 h 1198"/>
                <a:gd name="T116" fmla="*/ 539 w 755"/>
                <a:gd name="T117" fmla="*/ 14 h 1198"/>
                <a:gd name="T118" fmla="*/ 466 w 755"/>
                <a:gd name="T119" fmla="*/ 1 h 1198"/>
                <a:gd name="T120" fmla="*/ 405 w 755"/>
                <a:gd name="T121" fmla="*/ 8 h 1198"/>
                <a:gd name="T122" fmla="*/ 370 w 755"/>
                <a:gd name="T123" fmla="*/ 47 h 1198"/>
                <a:gd name="T124" fmla="*/ 356 w 755"/>
                <a:gd name="T125" fmla="*/ 87 h 11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5"/>
                <a:gd name="T190" fmla="*/ 0 h 1198"/>
                <a:gd name="T191" fmla="*/ 755 w 755"/>
                <a:gd name="T192" fmla="*/ 1198 h 11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5" h="1198">
                  <a:moveTo>
                    <a:pt x="336" y="111"/>
                  </a:moveTo>
                  <a:lnTo>
                    <a:pt x="326" y="116"/>
                  </a:lnTo>
                  <a:lnTo>
                    <a:pt x="312" y="121"/>
                  </a:lnTo>
                  <a:lnTo>
                    <a:pt x="295" y="130"/>
                  </a:lnTo>
                  <a:lnTo>
                    <a:pt x="275" y="141"/>
                  </a:lnTo>
                  <a:lnTo>
                    <a:pt x="252" y="153"/>
                  </a:lnTo>
                  <a:lnTo>
                    <a:pt x="231" y="167"/>
                  </a:lnTo>
                  <a:lnTo>
                    <a:pt x="209" y="180"/>
                  </a:lnTo>
                  <a:lnTo>
                    <a:pt x="189" y="194"/>
                  </a:lnTo>
                  <a:lnTo>
                    <a:pt x="172" y="209"/>
                  </a:lnTo>
                  <a:lnTo>
                    <a:pt x="159" y="221"/>
                  </a:lnTo>
                  <a:lnTo>
                    <a:pt x="151" y="234"/>
                  </a:lnTo>
                  <a:lnTo>
                    <a:pt x="149" y="244"/>
                  </a:lnTo>
                  <a:lnTo>
                    <a:pt x="154" y="253"/>
                  </a:lnTo>
                  <a:lnTo>
                    <a:pt x="166" y="266"/>
                  </a:lnTo>
                  <a:lnTo>
                    <a:pt x="178" y="279"/>
                  </a:lnTo>
                  <a:lnTo>
                    <a:pt x="185" y="293"/>
                  </a:lnTo>
                  <a:lnTo>
                    <a:pt x="188" y="304"/>
                  </a:lnTo>
                  <a:lnTo>
                    <a:pt x="186" y="316"/>
                  </a:lnTo>
                  <a:lnTo>
                    <a:pt x="179" y="326"/>
                  </a:lnTo>
                  <a:lnTo>
                    <a:pt x="166" y="334"/>
                  </a:lnTo>
                  <a:lnTo>
                    <a:pt x="145" y="342"/>
                  </a:lnTo>
                  <a:lnTo>
                    <a:pt x="114" y="350"/>
                  </a:lnTo>
                  <a:lnTo>
                    <a:pt x="91" y="362"/>
                  </a:lnTo>
                  <a:lnTo>
                    <a:pt x="75" y="373"/>
                  </a:lnTo>
                  <a:lnTo>
                    <a:pt x="65" y="387"/>
                  </a:lnTo>
                  <a:lnTo>
                    <a:pt x="61" y="400"/>
                  </a:lnTo>
                  <a:lnTo>
                    <a:pt x="59" y="416"/>
                  </a:lnTo>
                  <a:lnTo>
                    <a:pt x="62" y="430"/>
                  </a:lnTo>
                  <a:lnTo>
                    <a:pt x="74" y="462"/>
                  </a:lnTo>
                  <a:lnTo>
                    <a:pt x="81" y="477"/>
                  </a:lnTo>
                  <a:lnTo>
                    <a:pt x="87" y="492"/>
                  </a:lnTo>
                  <a:lnTo>
                    <a:pt x="91" y="506"/>
                  </a:lnTo>
                  <a:lnTo>
                    <a:pt x="94" y="520"/>
                  </a:lnTo>
                  <a:lnTo>
                    <a:pt x="92" y="532"/>
                  </a:lnTo>
                  <a:lnTo>
                    <a:pt x="88" y="543"/>
                  </a:lnTo>
                  <a:lnTo>
                    <a:pt x="77" y="553"/>
                  </a:lnTo>
                  <a:lnTo>
                    <a:pt x="61" y="562"/>
                  </a:lnTo>
                  <a:lnTo>
                    <a:pt x="41" y="572"/>
                  </a:lnTo>
                  <a:lnTo>
                    <a:pt x="28" y="583"/>
                  </a:lnTo>
                  <a:lnTo>
                    <a:pt x="22" y="596"/>
                  </a:lnTo>
                  <a:lnTo>
                    <a:pt x="22" y="612"/>
                  </a:lnTo>
                  <a:lnTo>
                    <a:pt x="27" y="628"/>
                  </a:lnTo>
                  <a:lnTo>
                    <a:pt x="35" y="643"/>
                  </a:lnTo>
                  <a:lnTo>
                    <a:pt x="47" y="661"/>
                  </a:lnTo>
                  <a:lnTo>
                    <a:pt x="78" y="695"/>
                  </a:lnTo>
                  <a:lnTo>
                    <a:pt x="95" y="712"/>
                  </a:lnTo>
                  <a:lnTo>
                    <a:pt x="114" y="728"/>
                  </a:lnTo>
                  <a:lnTo>
                    <a:pt x="131" y="744"/>
                  </a:lnTo>
                  <a:lnTo>
                    <a:pt x="146" y="758"/>
                  </a:lnTo>
                  <a:lnTo>
                    <a:pt x="161" y="771"/>
                  </a:lnTo>
                  <a:lnTo>
                    <a:pt x="172" y="782"/>
                  </a:lnTo>
                  <a:lnTo>
                    <a:pt x="179" y="791"/>
                  </a:lnTo>
                  <a:lnTo>
                    <a:pt x="176" y="792"/>
                  </a:lnTo>
                  <a:lnTo>
                    <a:pt x="166" y="796"/>
                  </a:lnTo>
                  <a:lnTo>
                    <a:pt x="154" y="802"/>
                  </a:lnTo>
                  <a:lnTo>
                    <a:pt x="135" y="809"/>
                  </a:lnTo>
                  <a:lnTo>
                    <a:pt x="117" y="819"/>
                  </a:lnTo>
                  <a:lnTo>
                    <a:pt x="95" y="829"/>
                  </a:lnTo>
                  <a:lnTo>
                    <a:pt x="74" y="841"/>
                  </a:lnTo>
                  <a:lnTo>
                    <a:pt x="37" y="864"/>
                  </a:lnTo>
                  <a:lnTo>
                    <a:pt x="24" y="875"/>
                  </a:lnTo>
                  <a:lnTo>
                    <a:pt x="14" y="887"/>
                  </a:lnTo>
                  <a:lnTo>
                    <a:pt x="11" y="897"/>
                  </a:lnTo>
                  <a:lnTo>
                    <a:pt x="11" y="901"/>
                  </a:lnTo>
                  <a:lnTo>
                    <a:pt x="10" y="911"/>
                  </a:lnTo>
                  <a:lnTo>
                    <a:pt x="7" y="925"/>
                  </a:lnTo>
                  <a:lnTo>
                    <a:pt x="4" y="960"/>
                  </a:lnTo>
                  <a:lnTo>
                    <a:pt x="1" y="974"/>
                  </a:lnTo>
                  <a:lnTo>
                    <a:pt x="0" y="984"/>
                  </a:lnTo>
                  <a:lnTo>
                    <a:pt x="0" y="988"/>
                  </a:lnTo>
                  <a:lnTo>
                    <a:pt x="2" y="1002"/>
                  </a:lnTo>
                  <a:lnTo>
                    <a:pt x="11" y="1018"/>
                  </a:lnTo>
                  <a:lnTo>
                    <a:pt x="25" y="1037"/>
                  </a:lnTo>
                  <a:lnTo>
                    <a:pt x="44" y="1057"/>
                  </a:lnTo>
                  <a:lnTo>
                    <a:pt x="65" y="1077"/>
                  </a:lnTo>
                  <a:lnTo>
                    <a:pt x="88" y="1097"/>
                  </a:lnTo>
                  <a:lnTo>
                    <a:pt x="114" y="1117"/>
                  </a:lnTo>
                  <a:lnTo>
                    <a:pt x="138" y="1136"/>
                  </a:lnTo>
                  <a:lnTo>
                    <a:pt x="161" y="1153"/>
                  </a:lnTo>
                  <a:lnTo>
                    <a:pt x="182" y="1166"/>
                  </a:lnTo>
                  <a:lnTo>
                    <a:pt x="201" y="1177"/>
                  </a:lnTo>
                  <a:lnTo>
                    <a:pt x="215" y="1184"/>
                  </a:lnTo>
                  <a:lnTo>
                    <a:pt x="235" y="1191"/>
                  </a:lnTo>
                  <a:lnTo>
                    <a:pt x="255" y="1197"/>
                  </a:lnTo>
                  <a:lnTo>
                    <a:pt x="278" y="1198"/>
                  </a:lnTo>
                  <a:lnTo>
                    <a:pt x="299" y="1198"/>
                  </a:lnTo>
                  <a:lnTo>
                    <a:pt x="319" y="1196"/>
                  </a:lnTo>
                  <a:lnTo>
                    <a:pt x="338" y="1190"/>
                  </a:lnTo>
                  <a:lnTo>
                    <a:pt x="355" y="1180"/>
                  </a:lnTo>
                  <a:lnTo>
                    <a:pt x="366" y="1166"/>
                  </a:lnTo>
                  <a:lnTo>
                    <a:pt x="375" y="1148"/>
                  </a:lnTo>
                  <a:lnTo>
                    <a:pt x="377" y="1126"/>
                  </a:lnTo>
                  <a:lnTo>
                    <a:pt x="380" y="1123"/>
                  </a:lnTo>
                  <a:lnTo>
                    <a:pt x="390" y="1120"/>
                  </a:lnTo>
                  <a:lnTo>
                    <a:pt x="403" y="1118"/>
                  </a:lnTo>
                  <a:lnTo>
                    <a:pt x="422" y="1117"/>
                  </a:lnTo>
                  <a:lnTo>
                    <a:pt x="442" y="1115"/>
                  </a:lnTo>
                  <a:lnTo>
                    <a:pt x="463" y="1114"/>
                  </a:lnTo>
                  <a:lnTo>
                    <a:pt x="486" y="1113"/>
                  </a:lnTo>
                  <a:lnTo>
                    <a:pt x="509" y="1110"/>
                  </a:lnTo>
                  <a:lnTo>
                    <a:pt x="530" y="1105"/>
                  </a:lnTo>
                  <a:lnTo>
                    <a:pt x="550" y="1101"/>
                  </a:lnTo>
                  <a:lnTo>
                    <a:pt x="566" y="1094"/>
                  </a:lnTo>
                  <a:lnTo>
                    <a:pt x="577" y="1085"/>
                  </a:lnTo>
                  <a:lnTo>
                    <a:pt x="584" y="1075"/>
                  </a:lnTo>
                  <a:lnTo>
                    <a:pt x="584" y="1063"/>
                  </a:lnTo>
                  <a:lnTo>
                    <a:pt x="569" y="1031"/>
                  </a:lnTo>
                  <a:lnTo>
                    <a:pt x="564" y="1018"/>
                  </a:lnTo>
                  <a:lnTo>
                    <a:pt x="566" y="1007"/>
                  </a:lnTo>
                  <a:lnTo>
                    <a:pt x="571" y="998"/>
                  </a:lnTo>
                  <a:lnTo>
                    <a:pt x="580" y="991"/>
                  </a:lnTo>
                  <a:lnTo>
                    <a:pt x="591" y="985"/>
                  </a:lnTo>
                  <a:lnTo>
                    <a:pt x="606" y="980"/>
                  </a:lnTo>
                  <a:lnTo>
                    <a:pt x="621" y="975"/>
                  </a:lnTo>
                  <a:lnTo>
                    <a:pt x="638" y="971"/>
                  </a:lnTo>
                  <a:lnTo>
                    <a:pt x="654" y="967"/>
                  </a:lnTo>
                  <a:lnTo>
                    <a:pt x="671" y="961"/>
                  </a:lnTo>
                  <a:lnTo>
                    <a:pt x="687" y="954"/>
                  </a:lnTo>
                  <a:lnTo>
                    <a:pt x="700" y="945"/>
                  </a:lnTo>
                  <a:lnTo>
                    <a:pt x="711" y="935"/>
                  </a:lnTo>
                  <a:lnTo>
                    <a:pt x="720" y="922"/>
                  </a:lnTo>
                  <a:lnTo>
                    <a:pt x="725" y="907"/>
                  </a:lnTo>
                  <a:lnTo>
                    <a:pt x="725" y="888"/>
                  </a:lnTo>
                  <a:lnTo>
                    <a:pt x="721" y="865"/>
                  </a:lnTo>
                  <a:lnTo>
                    <a:pt x="711" y="838"/>
                  </a:lnTo>
                  <a:lnTo>
                    <a:pt x="697" y="806"/>
                  </a:lnTo>
                  <a:lnTo>
                    <a:pt x="683" y="779"/>
                  </a:lnTo>
                  <a:lnTo>
                    <a:pt x="671" y="758"/>
                  </a:lnTo>
                  <a:lnTo>
                    <a:pt x="660" y="741"/>
                  </a:lnTo>
                  <a:lnTo>
                    <a:pt x="651" y="725"/>
                  </a:lnTo>
                  <a:lnTo>
                    <a:pt x="646" y="712"/>
                  </a:lnTo>
                  <a:lnTo>
                    <a:pt x="643" y="701"/>
                  </a:lnTo>
                  <a:lnTo>
                    <a:pt x="643" y="688"/>
                  </a:lnTo>
                  <a:lnTo>
                    <a:pt x="646" y="676"/>
                  </a:lnTo>
                  <a:lnTo>
                    <a:pt x="653" y="662"/>
                  </a:lnTo>
                  <a:lnTo>
                    <a:pt x="666" y="646"/>
                  </a:lnTo>
                  <a:lnTo>
                    <a:pt x="683" y="626"/>
                  </a:lnTo>
                  <a:lnTo>
                    <a:pt x="704" y="602"/>
                  </a:lnTo>
                  <a:lnTo>
                    <a:pt x="725" y="575"/>
                  </a:lnTo>
                  <a:lnTo>
                    <a:pt x="741" y="545"/>
                  </a:lnTo>
                  <a:lnTo>
                    <a:pt x="751" y="512"/>
                  </a:lnTo>
                  <a:lnTo>
                    <a:pt x="755" y="477"/>
                  </a:lnTo>
                  <a:lnTo>
                    <a:pt x="755" y="443"/>
                  </a:lnTo>
                  <a:lnTo>
                    <a:pt x="748" y="409"/>
                  </a:lnTo>
                  <a:lnTo>
                    <a:pt x="737" y="377"/>
                  </a:lnTo>
                  <a:lnTo>
                    <a:pt x="720" y="347"/>
                  </a:lnTo>
                  <a:lnTo>
                    <a:pt x="697" y="322"/>
                  </a:lnTo>
                  <a:lnTo>
                    <a:pt x="683" y="306"/>
                  </a:lnTo>
                  <a:lnTo>
                    <a:pt x="674" y="293"/>
                  </a:lnTo>
                  <a:lnTo>
                    <a:pt x="671" y="280"/>
                  </a:lnTo>
                  <a:lnTo>
                    <a:pt x="673" y="269"/>
                  </a:lnTo>
                  <a:lnTo>
                    <a:pt x="677" y="259"/>
                  </a:lnTo>
                  <a:lnTo>
                    <a:pt x="683" y="249"/>
                  </a:lnTo>
                  <a:lnTo>
                    <a:pt x="690" y="237"/>
                  </a:lnTo>
                  <a:lnTo>
                    <a:pt x="697" y="227"/>
                  </a:lnTo>
                  <a:lnTo>
                    <a:pt x="703" y="217"/>
                  </a:lnTo>
                  <a:lnTo>
                    <a:pt x="707" y="204"/>
                  </a:lnTo>
                  <a:lnTo>
                    <a:pt x="708" y="191"/>
                  </a:lnTo>
                  <a:lnTo>
                    <a:pt x="705" y="177"/>
                  </a:lnTo>
                  <a:lnTo>
                    <a:pt x="697" y="161"/>
                  </a:lnTo>
                  <a:lnTo>
                    <a:pt x="683" y="143"/>
                  </a:lnTo>
                  <a:lnTo>
                    <a:pt x="661" y="121"/>
                  </a:lnTo>
                  <a:lnTo>
                    <a:pt x="654" y="113"/>
                  </a:lnTo>
                  <a:lnTo>
                    <a:pt x="654" y="106"/>
                  </a:lnTo>
                  <a:lnTo>
                    <a:pt x="657" y="98"/>
                  </a:lnTo>
                  <a:lnTo>
                    <a:pt x="678" y="81"/>
                  </a:lnTo>
                  <a:lnTo>
                    <a:pt x="683" y="77"/>
                  </a:lnTo>
                  <a:lnTo>
                    <a:pt x="684" y="71"/>
                  </a:lnTo>
                  <a:lnTo>
                    <a:pt x="680" y="64"/>
                  </a:lnTo>
                  <a:lnTo>
                    <a:pt x="670" y="58"/>
                  </a:lnTo>
                  <a:lnTo>
                    <a:pt x="650" y="50"/>
                  </a:lnTo>
                  <a:lnTo>
                    <a:pt x="631" y="43"/>
                  </a:lnTo>
                  <a:lnTo>
                    <a:pt x="611" y="35"/>
                  </a:lnTo>
                  <a:lnTo>
                    <a:pt x="589" y="28"/>
                  </a:lnTo>
                  <a:lnTo>
                    <a:pt x="564" y="21"/>
                  </a:lnTo>
                  <a:lnTo>
                    <a:pt x="539" y="14"/>
                  </a:lnTo>
                  <a:lnTo>
                    <a:pt x="514" y="8"/>
                  </a:lnTo>
                  <a:lnTo>
                    <a:pt x="489" y="4"/>
                  </a:lnTo>
                  <a:lnTo>
                    <a:pt x="466" y="1"/>
                  </a:lnTo>
                  <a:lnTo>
                    <a:pt x="443" y="0"/>
                  </a:lnTo>
                  <a:lnTo>
                    <a:pt x="422" y="3"/>
                  </a:lnTo>
                  <a:lnTo>
                    <a:pt x="405" y="8"/>
                  </a:lnTo>
                  <a:lnTo>
                    <a:pt x="389" y="17"/>
                  </a:lnTo>
                  <a:lnTo>
                    <a:pt x="377" y="30"/>
                  </a:lnTo>
                  <a:lnTo>
                    <a:pt x="370" y="47"/>
                  </a:lnTo>
                  <a:lnTo>
                    <a:pt x="367" y="70"/>
                  </a:lnTo>
                  <a:lnTo>
                    <a:pt x="365" y="77"/>
                  </a:lnTo>
                  <a:lnTo>
                    <a:pt x="356" y="87"/>
                  </a:lnTo>
                  <a:lnTo>
                    <a:pt x="339" y="104"/>
                  </a:lnTo>
                  <a:lnTo>
                    <a:pt x="336" y="111"/>
                  </a:lnTo>
                </a:path>
              </a:pathLst>
            </a:cu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90" name="Rectangle 9"/>
            <p:cNvSpPr>
              <a:spLocks noChangeArrowheads="1"/>
            </p:cNvSpPr>
            <p:nvPr/>
          </p:nvSpPr>
          <p:spPr bwMode="auto">
            <a:xfrm>
              <a:off x="882" y="1076"/>
              <a:ext cx="453" cy="303"/>
            </a:xfrm>
            <a:prstGeom prst="rect">
              <a:avLst/>
            </a:prstGeom>
            <a:noFill/>
            <a:ln w="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91" name="Rectangle 10"/>
            <p:cNvSpPr>
              <a:spLocks noChangeArrowheads="1"/>
            </p:cNvSpPr>
            <p:nvPr/>
          </p:nvSpPr>
          <p:spPr bwMode="auto">
            <a:xfrm>
              <a:off x="882" y="1379"/>
              <a:ext cx="453" cy="305"/>
            </a:xfrm>
            <a:prstGeom prst="rect">
              <a:avLst/>
            </a:prstGeom>
            <a:noFill/>
            <a:ln w="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92" name="Rectangle 11"/>
            <p:cNvSpPr>
              <a:spLocks noChangeArrowheads="1"/>
            </p:cNvSpPr>
            <p:nvPr/>
          </p:nvSpPr>
          <p:spPr bwMode="auto">
            <a:xfrm>
              <a:off x="882" y="1834"/>
              <a:ext cx="453" cy="305"/>
            </a:xfrm>
            <a:prstGeom prst="rect">
              <a:avLst/>
            </a:prstGeom>
            <a:noFill/>
            <a:ln w="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93" name="Freeform 12"/>
            <p:cNvSpPr>
              <a:spLocks/>
            </p:cNvSpPr>
            <p:nvPr/>
          </p:nvSpPr>
          <p:spPr bwMode="auto">
            <a:xfrm>
              <a:off x="1956" y="1481"/>
              <a:ext cx="108" cy="144"/>
            </a:xfrm>
            <a:custGeom>
              <a:avLst/>
              <a:gdLst>
                <a:gd name="T0" fmla="*/ 0 w 108"/>
                <a:gd name="T1" fmla="*/ 144 h 144"/>
                <a:gd name="T2" fmla="*/ 0 w 108"/>
                <a:gd name="T3" fmla="*/ 0 h 144"/>
                <a:gd name="T4" fmla="*/ 104 w 108"/>
                <a:gd name="T5" fmla="*/ 0 h 144"/>
                <a:gd name="T6" fmla="*/ 104 w 108"/>
                <a:gd name="T7" fmla="*/ 17 h 144"/>
                <a:gd name="T8" fmla="*/ 20 w 108"/>
                <a:gd name="T9" fmla="*/ 17 h 144"/>
                <a:gd name="T10" fmla="*/ 20 w 108"/>
                <a:gd name="T11" fmla="*/ 61 h 144"/>
                <a:gd name="T12" fmla="*/ 99 w 108"/>
                <a:gd name="T13" fmla="*/ 61 h 144"/>
                <a:gd name="T14" fmla="*/ 99 w 108"/>
                <a:gd name="T15" fmla="*/ 78 h 144"/>
                <a:gd name="T16" fmla="*/ 20 w 108"/>
                <a:gd name="T17" fmla="*/ 78 h 144"/>
                <a:gd name="T18" fmla="*/ 20 w 108"/>
                <a:gd name="T19" fmla="*/ 127 h 144"/>
                <a:gd name="T20" fmla="*/ 108 w 108"/>
                <a:gd name="T21" fmla="*/ 127 h 144"/>
                <a:gd name="T22" fmla="*/ 108 w 108"/>
                <a:gd name="T23" fmla="*/ 144 h 144"/>
                <a:gd name="T24" fmla="*/ 0 w 108"/>
                <a:gd name="T25" fmla="*/ 144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"/>
                <a:gd name="T40" fmla="*/ 0 h 144"/>
                <a:gd name="T41" fmla="*/ 108 w 108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" h="144">
                  <a:moveTo>
                    <a:pt x="0" y="144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99" y="61"/>
                  </a:lnTo>
                  <a:lnTo>
                    <a:pt x="99" y="78"/>
                  </a:lnTo>
                  <a:lnTo>
                    <a:pt x="20" y="78"/>
                  </a:lnTo>
                  <a:lnTo>
                    <a:pt x="20" y="127"/>
                  </a:lnTo>
                  <a:lnTo>
                    <a:pt x="108" y="127"/>
                  </a:lnTo>
                  <a:lnTo>
                    <a:pt x="108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94" name="Rectangle 13"/>
            <p:cNvSpPr>
              <a:spLocks noChangeArrowheads="1"/>
            </p:cNvSpPr>
            <p:nvPr/>
          </p:nvSpPr>
          <p:spPr bwMode="auto">
            <a:xfrm>
              <a:off x="1052" y="1738"/>
              <a:ext cx="19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95" name="Rectangle 14"/>
            <p:cNvSpPr>
              <a:spLocks noChangeArrowheads="1"/>
            </p:cNvSpPr>
            <p:nvPr/>
          </p:nvSpPr>
          <p:spPr bwMode="auto">
            <a:xfrm>
              <a:off x="1107" y="1738"/>
              <a:ext cx="20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96" name="Rectangle 15"/>
            <p:cNvSpPr>
              <a:spLocks noChangeArrowheads="1"/>
            </p:cNvSpPr>
            <p:nvPr/>
          </p:nvSpPr>
          <p:spPr bwMode="auto">
            <a:xfrm>
              <a:off x="1164" y="1738"/>
              <a:ext cx="20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97" name="Rectangle 16"/>
            <p:cNvSpPr>
              <a:spLocks noChangeArrowheads="1"/>
            </p:cNvSpPr>
            <p:nvPr/>
          </p:nvSpPr>
          <p:spPr bwMode="auto">
            <a:xfrm>
              <a:off x="277" y="1379"/>
              <a:ext cx="303" cy="379"/>
            </a:xfrm>
            <a:prstGeom prst="rect">
              <a:avLst/>
            </a:prstGeom>
            <a:noFill/>
            <a:ln w="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98" name="Freeform 17"/>
            <p:cNvSpPr>
              <a:spLocks/>
            </p:cNvSpPr>
            <p:nvPr/>
          </p:nvSpPr>
          <p:spPr bwMode="auto">
            <a:xfrm>
              <a:off x="368" y="1494"/>
              <a:ext cx="115" cy="147"/>
            </a:xfrm>
            <a:custGeom>
              <a:avLst/>
              <a:gdLst>
                <a:gd name="T0" fmla="*/ 95 w 115"/>
                <a:gd name="T1" fmla="*/ 0 h 147"/>
                <a:gd name="T2" fmla="*/ 115 w 115"/>
                <a:gd name="T3" fmla="*/ 0 h 147"/>
                <a:gd name="T4" fmla="*/ 115 w 115"/>
                <a:gd name="T5" fmla="*/ 83 h 147"/>
                <a:gd name="T6" fmla="*/ 113 w 115"/>
                <a:gd name="T7" fmla="*/ 103 h 147"/>
                <a:gd name="T8" fmla="*/ 109 w 115"/>
                <a:gd name="T9" fmla="*/ 117 h 147"/>
                <a:gd name="T10" fmla="*/ 106 w 115"/>
                <a:gd name="T11" fmla="*/ 123 h 147"/>
                <a:gd name="T12" fmla="*/ 102 w 115"/>
                <a:gd name="T13" fmla="*/ 130 h 147"/>
                <a:gd name="T14" fmla="*/ 97 w 115"/>
                <a:gd name="T15" fmla="*/ 134 h 147"/>
                <a:gd name="T16" fmla="*/ 92 w 115"/>
                <a:gd name="T17" fmla="*/ 138 h 147"/>
                <a:gd name="T18" fmla="*/ 76 w 115"/>
                <a:gd name="T19" fmla="*/ 144 h 147"/>
                <a:gd name="T20" fmla="*/ 58 w 115"/>
                <a:gd name="T21" fmla="*/ 147 h 147"/>
                <a:gd name="T22" fmla="*/ 39 w 115"/>
                <a:gd name="T23" fmla="*/ 146 h 147"/>
                <a:gd name="T24" fmla="*/ 25 w 115"/>
                <a:gd name="T25" fmla="*/ 140 h 147"/>
                <a:gd name="T26" fmla="*/ 13 w 115"/>
                <a:gd name="T27" fmla="*/ 131 h 147"/>
                <a:gd name="T28" fmla="*/ 9 w 115"/>
                <a:gd name="T29" fmla="*/ 125 h 147"/>
                <a:gd name="T30" fmla="*/ 6 w 115"/>
                <a:gd name="T31" fmla="*/ 120 h 147"/>
                <a:gd name="T32" fmla="*/ 2 w 115"/>
                <a:gd name="T33" fmla="*/ 104 h 147"/>
                <a:gd name="T34" fmla="*/ 0 w 115"/>
                <a:gd name="T35" fmla="*/ 83 h 147"/>
                <a:gd name="T36" fmla="*/ 0 w 115"/>
                <a:gd name="T37" fmla="*/ 0 h 147"/>
                <a:gd name="T38" fmla="*/ 19 w 115"/>
                <a:gd name="T39" fmla="*/ 0 h 147"/>
                <a:gd name="T40" fmla="*/ 19 w 115"/>
                <a:gd name="T41" fmla="*/ 83 h 147"/>
                <a:gd name="T42" fmla="*/ 20 w 115"/>
                <a:gd name="T43" fmla="*/ 100 h 147"/>
                <a:gd name="T44" fmla="*/ 23 w 115"/>
                <a:gd name="T45" fmla="*/ 111 h 147"/>
                <a:gd name="T46" fmla="*/ 26 w 115"/>
                <a:gd name="T47" fmla="*/ 117 h 147"/>
                <a:gd name="T48" fmla="*/ 30 w 115"/>
                <a:gd name="T49" fmla="*/ 121 h 147"/>
                <a:gd name="T50" fmla="*/ 35 w 115"/>
                <a:gd name="T51" fmla="*/ 124 h 147"/>
                <a:gd name="T52" fmla="*/ 42 w 115"/>
                <a:gd name="T53" fmla="*/ 127 h 147"/>
                <a:gd name="T54" fmla="*/ 56 w 115"/>
                <a:gd name="T55" fmla="*/ 130 h 147"/>
                <a:gd name="T56" fmla="*/ 75 w 115"/>
                <a:gd name="T57" fmla="*/ 127 h 147"/>
                <a:gd name="T58" fmla="*/ 86 w 115"/>
                <a:gd name="T59" fmla="*/ 120 h 147"/>
                <a:gd name="T60" fmla="*/ 92 w 115"/>
                <a:gd name="T61" fmla="*/ 111 h 147"/>
                <a:gd name="T62" fmla="*/ 95 w 115"/>
                <a:gd name="T63" fmla="*/ 100 h 147"/>
                <a:gd name="T64" fmla="*/ 95 w 115"/>
                <a:gd name="T65" fmla="*/ 83 h 147"/>
                <a:gd name="T66" fmla="*/ 95 w 115"/>
                <a:gd name="T67" fmla="*/ 0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5"/>
                <a:gd name="T103" fmla="*/ 0 h 147"/>
                <a:gd name="T104" fmla="*/ 115 w 115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5" h="147">
                  <a:moveTo>
                    <a:pt x="95" y="0"/>
                  </a:moveTo>
                  <a:lnTo>
                    <a:pt x="115" y="0"/>
                  </a:lnTo>
                  <a:lnTo>
                    <a:pt x="115" y="83"/>
                  </a:lnTo>
                  <a:lnTo>
                    <a:pt x="113" y="103"/>
                  </a:lnTo>
                  <a:lnTo>
                    <a:pt x="109" y="117"/>
                  </a:lnTo>
                  <a:lnTo>
                    <a:pt x="106" y="123"/>
                  </a:lnTo>
                  <a:lnTo>
                    <a:pt x="102" y="130"/>
                  </a:lnTo>
                  <a:lnTo>
                    <a:pt x="97" y="134"/>
                  </a:lnTo>
                  <a:lnTo>
                    <a:pt x="92" y="138"/>
                  </a:lnTo>
                  <a:lnTo>
                    <a:pt x="76" y="144"/>
                  </a:lnTo>
                  <a:lnTo>
                    <a:pt x="58" y="147"/>
                  </a:lnTo>
                  <a:lnTo>
                    <a:pt x="39" y="146"/>
                  </a:lnTo>
                  <a:lnTo>
                    <a:pt x="25" y="140"/>
                  </a:lnTo>
                  <a:lnTo>
                    <a:pt x="13" y="131"/>
                  </a:lnTo>
                  <a:lnTo>
                    <a:pt x="9" y="125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3"/>
                  </a:lnTo>
                  <a:lnTo>
                    <a:pt x="20" y="100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30" y="121"/>
                  </a:lnTo>
                  <a:lnTo>
                    <a:pt x="35" y="124"/>
                  </a:lnTo>
                  <a:lnTo>
                    <a:pt x="42" y="127"/>
                  </a:lnTo>
                  <a:lnTo>
                    <a:pt x="56" y="130"/>
                  </a:lnTo>
                  <a:lnTo>
                    <a:pt x="75" y="127"/>
                  </a:lnTo>
                  <a:lnTo>
                    <a:pt x="86" y="120"/>
                  </a:lnTo>
                  <a:lnTo>
                    <a:pt x="92" y="111"/>
                  </a:lnTo>
                  <a:lnTo>
                    <a:pt x="95" y="100"/>
                  </a:lnTo>
                  <a:lnTo>
                    <a:pt x="95" y="8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99" name="Freeform 18"/>
            <p:cNvSpPr>
              <a:spLocks/>
            </p:cNvSpPr>
            <p:nvPr/>
          </p:nvSpPr>
          <p:spPr bwMode="auto">
            <a:xfrm>
              <a:off x="667" y="1519"/>
              <a:ext cx="95" cy="96"/>
            </a:xfrm>
            <a:custGeom>
              <a:avLst/>
              <a:gdLst>
                <a:gd name="T0" fmla="*/ 38 w 95"/>
                <a:gd name="T1" fmla="*/ 96 h 96"/>
                <a:gd name="T2" fmla="*/ 38 w 95"/>
                <a:gd name="T3" fmla="*/ 56 h 96"/>
                <a:gd name="T4" fmla="*/ 0 w 95"/>
                <a:gd name="T5" fmla="*/ 56 h 96"/>
                <a:gd name="T6" fmla="*/ 0 w 95"/>
                <a:gd name="T7" fmla="*/ 39 h 96"/>
                <a:gd name="T8" fmla="*/ 38 w 95"/>
                <a:gd name="T9" fmla="*/ 39 h 96"/>
                <a:gd name="T10" fmla="*/ 38 w 95"/>
                <a:gd name="T11" fmla="*/ 0 h 96"/>
                <a:gd name="T12" fmla="*/ 55 w 95"/>
                <a:gd name="T13" fmla="*/ 0 h 96"/>
                <a:gd name="T14" fmla="*/ 55 w 95"/>
                <a:gd name="T15" fmla="*/ 39 h 96"/>
                <a:gd name="T16" fmla="*/ 95 w 95"/>
                <a:gd name="T17" fmla="*/ 39 h 96"/>
                <a:gd name="T18" fmla="*/ 95 w 95"/>
                <a:gd name="T19" fmla="*/ 56 h 96"/>
                <a:gd name="T20" fmla="*/ 55 w 95"/>
                <a:gd name="T21" fmla="*/ 56 h 96"/>
                <a:gd name="T22" fmla="*/ 55 w 95"/>
                <a:gd name="T23" fmla="*/ 96 h 96"/>
                <a:gd name="T24" fmla="*/ 38 w 95"/>
                <a:gd name="T25" fmla="*/ 9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"/>
                <a:gd name="T40" fmla="*/ 0 h 96"/>
                <a:gd name="T41" fmla="*/ 95 w 95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" h="96">
                  <a:moveTo>
                    <a:pt x="38" y="96"/>
                  </a:moveTo>
                  <a:lnTo>
                    <a:pt x="38" y="56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38" y="39"/>
                  </a:lnTo>
                  <a:lnTo>
                    <a:pt x="38" y="0"/>
                  </a:lnTo>
                  <a:lnTo>
                    <a:pt x="55" y="0"/>
                  </a:lnTo>
                  <a:lnTo>
                    <a:pt x="55" y="39"/>
                  </a:lnTo>
                  <a:lnTo>
                    <a:pt x="95" y="39"/>
                  </a:lnTo>
                  <a:lnTo>
                    <a:pt x="95" y="56"/>
                  </a:lnTo>
                  <a:lnTo>
                    <a:pt x="55" y="56"/>
                  </a:lnTo>
                  <a:lnTo>
                    <a:pt x="55" y="96"/>
                  </a:lnTo>
                  <a:lnTo>
                    <a:pt x="38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00" name="Freeform 19"/>
            <p:cNvSpPr>
              <a:spLocks/>
            </p:cNvSpPr>
            <p:nvPr/>
          </p:nvSpPr>
          <p:spPr bwMode="auto">
            <a:xfrm>
              <a:off x="1422" y="1519"/>
              <a:ext cx="96" cy="96"/>
            </a:xfrm>
            <a:custGeom>
              <a:avLst/>
              <a:gdLst>
                <a:gd name="T0" fmla="*/ 39 w 96"/>
                <a:gd name="T1" fmla="*/ 96 h 96"/>
                <a:gd name="T2" fmla="*/ 39 w 96"/>
                <a:gd name="T3" fmla="*/ 56 h 96"/>
                <a:gd name="T4" fmla="*/ 0 w 96"/>
                <a:gd name="T5" fmla="*/ 56 h 96"/>
                <a:gd name="T6" fmla="*/ 0 w 96"/>
                <a:gd name="T7" fmla="*/ 39 h 96"/>
                <a:gd name="T8" fmla="*/ 39 w 96"/>
                <a:gd name="T9" fmla="*/ 39 h 96"/>
                <a:gd name="T10" fmla="*/ 39 w 96"/>
                <a:gd name="T11" fmla="*/ 0 h 96"/>
                <a:gd name="T12" fmla="*/ 56 w 96"/>
                <a:gd name="T13" fmla="*/ 0 h 96"/>
                <a:gd name="T14" fmla="*/ 56 w 96"/>
                <a:gd name="T15" fmla="*/ 39 h 96"/>
                <a:gd name="T16" fmla="*/ 96 w 96"/>
                <a:gd name="T17" fmla="*/ 39 h 96"/>
                <a:gd name="T18" fmla="*/ 96 w 96"/>
                <a:gd name="T19" fmla="*/ 56 h 96"/>
                <a:gd name="T20" fmla="*/ 56 w 96"/>
                <a:gd name="T21" fmla="*/ 56 h 96"/>
                <a:gd name="T22" fmla="*/ 56 w 96"/>
                <a:gd name="T23" fmla="*/ 96 h 96"/>
                <a:gd name="T24" fmla="*/ 39 w 96"/>
                <a:gd name="T25" fmla="*/ 9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"/>
                <a:gd name="T40" fmla="*/ 0 h 96"/>
                <a:gd name="T41" fmla="*/ 96 w 96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" h="96">
                  <a:moveTo>
                    <a:pt x="39" y="96"/>
                  </a:moveTo>
                  <a:lnTo>
                    <a:pt x="39" y="56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39" y="39"/>
                  </a:lnTo>
                  <a:lnTo>
                    <a:pt x="39" y="0"/>
                  </a:lnTo>
                  <a:lnTo>
                    <a:pt x="56" y="0"/>
                  </a:lnTo>
                  <a:lnTo>
                    <a:pt x="56" y="39"/>
                  </a:lnTo>
                  <a:lnTo>
                    <a:pt x="96" y="39"/>
                  </a:lnTo>
                  <a:lnTo>
                    <a:pt x="96" y="56"/>
                  </a:lnTo>
                  <a:lnTo>
                    <a:pt x="56" y="56"/>
                  </a:lnTo>
                  <a:lnTo>
                    <a:pt x="56" y="96"/>
                  </a:lnTo>
                  <a:lnTo>
                    <a:pt x="39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01" name="Rectangle 20"/>
            <p:cNvSpPr>
              <a:spLocks noChangeArrowheads="1"/>
            </p:cNvSpPr>
            <p:nvPr/>
          </p:nvSpPr>
          <p:spPr bwMode="auto">
            <a:xfrm>
              <a:off x="2470" y="1549"/>
              <a:ext cx="77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02" name="Freeform 21"/>
            <p:cNvSpPr>
              <a:spLocks/>
            </p:cNvSpPr>
            <p:nvPr/>
          </p:nvSpPr>
          <p:spPr bwMode="auto">
            <a:xfrm>
              <a:off x="2543" y="1517"/>
              <a:ext cx="77" cy="77"/>
            </a:xfrm>
            <a:custGeom>
              <a:avLst/>
              <a:gdLst>
                <a:gd name="T0" fmla="*/ 77 w 77"/>
                <a:gd name="T1" fmla="*/ 38 h 77"/>
                <a:gd name="T2" fmla="*/ 0 w 77"/>
                <a:gd name="T3" fmla="*/ 0 h 77"/>
                <a:gd name="T4" fmla="*/ 0 w 77"/>
                <a:gd name="T5" fmla="*/ 77 h 77"/>
                <a:gd name="T6" fmla="*/ 77 w 77"/>
                <a:gd name="T7" fmla="*/ 38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7"/>
                <a:gd name="T14" fmla="*/ 77 w 77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7">
                  <a:moveTo>
                    <a:pt x="77" y="38"/>
                  </a:moveTo>
                  <a:lnTo>
                    <a:pt x="0" y="0"/>
                  </a:lnTo>
                  <a:lnTo>
                    <a:pt x="0" y="77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03" name="Freeform 22"/>
            <p:cNvSpPr>
              <a:spLocks/>
            </p:cNvSpPr>
            <p:nvPr/>
          </p:nvSpPr>
          <p:spPr bwMode="auto">
            <a:xfrm>
              <a:off x="2900" y="1494"/>
              <a:ext cx="96" cy="113"/>
            </a:xfrm>
            <a:custGeom>
              <a:avLst/>
              <a:gdLst>
                <a:gd name="T0" fmla="*/ 0 w 96"/>
                <a:gd name="T1" fmla="*/ 113 h 113"/>
                <a:gd name="T2" fmla="*/ 0 w 96"/>
                <a:gd name="T3" fmla="*/ 0 h 113"/>
                <a:gd name="T4" fmla="*/ 15 w 96"/>
                <a:gd name="T5" fmla="*/ 0 h 113"/>
                <a:gd name="T6" fmla="*/ 15 w 96"/>
                <a:gd name="T7" fmla="*/ 47 h 113"/>
                <a:gd name="T8" fmla="*/ 81 w 96"/>
                <a:gd name="T9" fmla="*/ 47 h 113"/>
                <a:gd name="T10" fmla="*/ 81 w 96"/>
                <a:gd name="T11" fmla="*/ 0 h 113"/>
                <a:gd name="T12" fmla="*/ 96 w 96"/>
                <a:gd name="T13" fmla="*/ 0 h 113"/>
                <a:gd name="T14" fmla="*/ 96 w 96"/>
                <a:gd name="T15" fmla="*/ 113 h 113"/>
                <a:gd name="T16" fmla="*/ 81 w 96"/>
                <a:gd name="T17" fmla="*/ 113 h 113"/>
                <a:gd name="T18" fmla="*/ 81 w 96"/>
                <a:gd name="T19" fmla="*/ 60 h 113"/>
                <a:gd name="T20" fmla="*/ 15 w 96"/>
                <a:gd name="T21" fmla="*/ 60 h 113"/>
                <a:gd name="T22" fmla="*/ 15 w 96"/>
                <a:gd name="T23" fmla="*/ 113 h 113"/>
                <a:gd name="T24" fmla="*/ 0 w 96"/>
                <a:gd name="T25" fmla="*/ 113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"/>
                <a:gd name="T40" fmla="*/ 0 h 113"/>
                <a:gd name="T41" fmla="*/ 96 w 9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" h="113">
                  <a:moveTo>
                    <a:pt x="0" y="1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113"/>
                  </a:lnTo>
                  <a:lnTo>
                    <a:pt x="81" y="113"/>
                  </a:lnTo>
                  <a:lnTo>
                    <a:pt x="81" y="60"/>
                  </a:lnTo>
                  <a:lnTo>
                    <a:pt x="15" y="60"/>
                  </a:lnTo>
                  <a:lnTo>
                    <a:pt x="15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04" name="Freeform 23"/>
            <p:cNvSpPr>
              <a:spLocks/>
            </p:cNvSpPr>
            <p:nvPr/>
          </p:nvSpPr>
          <p:spPr bwMode="auto">
            <a:xfrm>
              <a:off x="3014" y="1582"/>
              <a:ext cx="41" cy="56"/>
            </a:xfrm>
            <a:custGeom>
              <a:avLst/>
              <a:gdLst>
                <a:gd name="T0" fmla="*/ 41 w 41"/>
                <a:gd name="T1" fmla="*/ 49 h 56"/>
                <a:gd name="T2" fmla="*/ 41 w 41"/>
                <a:gd name="T3" fmla="*/ 56 h 56"/>
                <a:gd name="T4" fmla="*/ 0 w 41"/>
                <a:gd name="T5" fmla="*/ 56 h 56"/>
                <a:gd name="T6" fmla="*/ 0 w 41"/>
                <a:gd name="T7" fmla="*/ 52 h 56"/>
                <a:gd name="T8" fmla="*/ 5 w 41"/>
                <a:gd name="T9" fmla="*/ 43 h 56"/>
                <a:gd name="T10" fmla="*/ 8 w 41"/>
                <a:gd name="T11" fmla="*/ 40 h 56"/>
                <a:gd name="T12" fmla="*/ 11 w 41"/>
                <a:gd name="T13" fmla="*/ 39 h 56"/>
                <a:gd name="T14" fmla="*/ 15 w 41"/>
                <a:gd name="T15" fmla="*/ 35 h 56"/>
                <a:gd name="T16" fmla="*/ 21 w 41"/>
                <a:gd name="T17" fmla="*/ 30 h 56"/>
                <a:gd name="T18" fmla="*/ 25 w 41"/>
                <a:gd name="T19" fmla="*/ 26 h 56"/>
                <a:gd name="T20" fmla="*/ 30 w 41"/>
                <a:gd name="T21" fmla="*/ 23 h 56"/>
                <a:gd name="T22" fmla="*/ 32 w 41"/>
                <a:gd name="T23" fmla="*/ 19 h 56"/>
                <a:gd name="T24" fmla="*/ 32 w 41"/>
                <a:gd name="T25" fmla="*/ 12 h 56"/>
                <a:gd name="T26" fmla="*/ 30 w 41"/>
                <a:gd name="T27" fmla="*/ 9 h 56"/>
                <a:gd name="T28" fmla="*/ 24 w 41"/>
                <a:gd name="T29" fmla="*/ 6 h 56"/>
                <a:gd name="T30" fmla="*/ 18 w 41"/>
                <a:gd name="T31" fmla="*/ 6 h 56"/>
                <a:gd name="T32" fmla="*/ 14 w 41"/>
                <a:gd name="T33" fmla="*/ 8 h 56"/>
                <a:gd name="T34" fmla="*/ 12 w 41"/>
                <a:gd name="T35" fmla="*/ 9 h 56"/>
                <a:gd name="T36" fmla="*/ 10 w 41"/>
                <a:gd name="T37" fmla="*/ 10 h 56"/>
                <a:gd name="T38" fmla="*/ 10 w 41"/>
                <a:gd name="T39" fmla="*/ 13 h 56"/>
                <a:gd name="T40" fmla="*/ 8 w 41"/>
                <a:gd name="T41" fmla="*/ 16 h 56"/>
                <a:gd name="T42" fmla="*/ 1 w 41"/>
                <a:gd name="T43" fmla="*/ 16 h 56"/>
                <a:gd name="T44" fmla="*/ 4 w 41"/>
                <a:gd name="T45" fmla="*/ 8 h 56"/>
                <a:gd name="T46" fmla="*/ 7 w 41"/>
                <a:gd name="T47" fmla="*/ 3 h 56"/>
                <a:gd name="T48" fmla="*/ 15 w 41"/>
                <a:gd name="T49" fmla="*/ 0 h 56"/>
                <a:gd name="T50" fmla="*/ 27 w 41"/>
                <a:gd name="T51" fmla="*/ 0 h 56"/>
                <a:gd name="T52" fmla="*/ 31 w 41"/>
                <a:gd name="T53" fmla="*/ 2 h 56"/>
                <a:gd name="T54" fmla="*/ 35 w 41"/>
                <a:gd name="T55" fmla="*/ 5 h 56"/>
                <a:gd name="T56" fmla="*/ 38 w 41"/>
                <a:gd name="T57" fmla="*/ 8 h 56"/>
                <a:gd name="T58" fmla="*/ 40 w 41"/>
                <a:gd name="T59" fmla="*/ 12 h 56"/>
                <a:gd name="T60" fmla="*/ 41 w 41"/>
                <a:gd name="T61" fmla="*/ 15 h 56"/>
                <a:gd name="T62" fmla="*/ 40 w 41"/>
                <a:gd name="T63" fmla="*/ 19 h 56"/>
                <a:gd name="T64" fmla="*/ 40 w 41"/>
                <a:gd name="T65" fmla="*/ 22 h 56"/>
                <a:gd name="T66" fmla="*/ 37 w 41"/>
                <a:gd name="T67" fmla="*/ 25 h 56"/>
                <a:gd name="T68" fmla="*/ 34 w 41"/>
                <a:gd name="T69" fmla="*/ 29 h 56"/>
                <a:gd name="T70" fmla="*/ 31 w 41"/>
                <a:gd name="T71" fmla="*/ 32 h 56"/>
                <a:gd name="T72" fmla="*/ 27 w 41"/>
                <a:gd name="T73" fmla="*/ 35 h 56"/>
                <a:gd name="T74" fmla="*/ 22 w 41"/>
                <a:gd name="T75" fmla="*/ 39 h 56"/>
                <a:gd name="T76" fmla="*/ 18 w 41"/>
                <a:gd name="T77" fmla="*/ 42 h 56"/>
                <a:gd name="T78" fmla="*/ 14 w 41"/>
                <a:gd name="T79" fmla="*/ 46 h 56"/>
                <a:gd name="T80" fmla="*/ 11 w 41"/>
                <a:gd name="T81" fmla="*/ 48 h 56"/>
                <a:gd name="T82" fmla="*/ 10 w 41"/>
                <a:gd name="T83" fmla="*/ 49 h 56"/>
                <a:gd name="T84" fmla="*/ 41 w 41"/>
                <a:gd name="T85" fmla="*/ 49 h 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56"/>
                <a:gd name="T131" fmla="*/ 41 w 41"/>
                <a:gd name="T132" fmla="*/ 56 h 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56">
                  <a:moveTo>
                    <a:pt x="41" y="49"/>
                  </a:moveTo>
                  <a:lnTo>
                    <a:pt x="41" y="56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21" y="30"/>
                  </a:lnTo>
                  <a:lnTo>
                    <a:pt x="25" y="26"/>
                  </a:lnTo>
                  <a:lnTo>
                    <a:pt x="30" y="23"/>
                  </a:lnTo>
                  <a:lnTo>
                    <a:pt x="32" y="19"/>
                  </a:lnTo>
                  <a:lnTo>
                    <a:pt x="32" y="12"/>
                  </a:lnTo>
                  <a:lnTo>
                    <a:pt x="30" y="9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1" y="16"/>
                  </a:lnTo>
                  <a:lnTo>
                    <a:pt x="4" y="8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0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4" y="29"/>
                  </a:lnTo>
                  <a:lnTo>
                    <a:pt x="31" y="32"/>
                  </a:lnTo>
                  <a:lnTo>
                    <a:pt x="27" y="35"/>
                  </a:lnTo>
                  <a:lnTo>
                    <a:pt x="22" y="39"/>
                  </a:lnTo>
                  <a:lnTo>
                    <a:pt x="18" y="42"/>
                  </a:lnTo>
                  <a:lnTo>
                    <a:pt x="14" y="46"/>
                  </a:lnTo>
                  <a:lnTo>
                    <a:pt x="11" y="48"/>
                  </a:lnTo>
                  <a:lnTo>
                    <a:pt x="10" y="49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05" name="Rectangle 24"/>
            <p:cNvSpPr>
              <a:spLocks noChangeArrowheads="1"/>
            </p:cNvSpPr>
            <p:nvPr/>
          </p:nvSpPr>
          <p:spPr bwMode="auto">
            <a:xfrm>
              <a:off x="2734" y="1416"/>
              <a:ext cx="454" cy="305"/>
            </a:xfrm>
            <a:prstGeom prst="rect">
              <a:avLst/>
            </a:prstGeom>
            <a:noFill/>
            <a:ln w="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06" name="Freeform 25"/>
            <p:cNvSpPr>
              <a:spLocks/>
            </p:cNvSpPr>
            <p:nvPr/>
          </p:nvSpPr>
          <p:spPr bwMode="auto">
            <a:xfrm>
              <a:off x="2900" y="1115"/>
              <a:ext cx="96" cy="113"/>
            </a:xfrm>
            <a:custGeom>
              <a:avLst/>
              <a:gdLst>
                <a:gd name="T0" fmla="*/ 0 w 96"/>
                <a:gd name="T1" fmla="*/ 113 h 113"/>
                <a:gd name="T2" fmla="*/ 0 w 96"/>
                <a:gd name="T3" fmla="*/ 0 h 113"/>
                <a:gd name="T4" fmla="*/ 15 w 96"/>
                <a:gd name="T5" fmla="*/ 0 h 113"/>
                <a:gd name="T6" fmla="*/ 15 w 96"/>
                <a:gd name="T7" fmla="*/ 47 h 113"/>
                <a:gd name="T8" fmla="*/ 81 w 96"/>
                <a:gd name="T9" fmla="*/ 47 h 113"/>
                <a:gd name="T10" fmla="*/ 81 w 96"/>
                <a:gd name="T11" fmla="*/ 0 h 113"/>
                <a:gd name="T12" fmla="*/ 96 w 96"/>
                <a:gd name="T13" fmla="*/ 0 h 113"/>
                <a:gd name="T14" fmla="*/ 96 w 96"/>
                <a:gd name="T15" fmla="*/ 113 h 113"/>
                <a:gd name="T16" fmla="*/ 81 w 96"/>
                <a:gd name="T17" fmla="*/ 113 h 113"/>
                <a:gd name="T18" fmla="*/ 81 w 96"/>
                <a:gd name="T19" fmla="*/ 60 h 113"/>
                <a:gd name="T20" fmla="*/ 15 w 96"/>
                <a:gd name="T21" fmla="*/ 60 h 113"/>
                <a:gd name="T22" fmla="*/ 15 w 96"/>
                <a:gd name="T23" fmla="*/ 113 h 113"/>
                <a:gd name="T24" fmla="*/ 0 w 96"/>
                <a:gd name="T25" fmla="*/ 113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"/>
                <a:gd name="T40" fmla="*/ 0 h 113"/>
                <a:gd name="T41" fmla="*/ 96 w 9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" h="113">
                  <a:moveTo>
                    <a:pt x="0" y="1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113"/>
                  </a:lnTo>
                  <a:lnTo>
                    <a:pt x="81" y="113"/>
                  </a:lnTo>
                  <a:lnTo>
                    <a:pt x="81" y="60"/>
                  </a:lnTo>
                  <a:lnTo>
                    <a:pt x="15" y="60"/>
                  </a:lnTo>
                  <a:lnTo>
                    <a:pt x="15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07" name="Freeform 26"/>
            <p:cNvSpPr>
              <a:spLocks/>
            </p:cNvSpPr>
            <p:nvPr/>
          </p:nvSpPr>
          <p:spPr bwMode="auto">
            <a:xfrm>
              <a:off x="3021" y="1203"/>
              <a:ext cx="23" cy="56"/>
            </a:xfrm>
            <a:custGeom>
              <a:avLst/>
              <a:gdLst>
                <a:gd name="T0" fmla="*/ 23 w 23"/>
                <a:gd name="T1" fmla="*/ 56 h 56"/>
                <a:gd name="T2" fmla="*/ 14 w 23"/>
                <a:gd name="T3" fmla="*/ 56 h 56"/>
                <a:gd name="T4" fmla="*/ 14 w 23"/>
                <a:gd name="T5" fmla="*/ 12 h 56"/>
                <a:gd name="T6" fmla="*/ 11 w 23"/>
                <a:gd name="T7" fmla="*/ 15 h 56"/>
                <a:gd name="T8" fmla="*/ 7 w 23"/>
                <a:gd name="T9" fmla="*/ 17 h 56"/>
                <a:gd name="T10" fmla="*/ 3 w 23"/>
                <a:gd name="T11" fmla="*/ 19 h 56"/>
                <a:gd name="T12" fmla="*/ 0 w 23"/>
                <a:gd name="T13" fmla="*/ 20 h 56"/>
                <a:gd name="T14" fmla="*/ 0 w 23"/>
                <a:gd name="T15" fmla="*/ 13 h 56"/>
                <a:gd name="T16" fmla="*/ 5 w 23"/>
                <a:gd name="T17" fmla="*/ 10 h 56"/>
                <a:gd name="T18" fmla="*/ 10 w 23"/>
                <a:gd name="T19" fmla="*/ 7 h 56"/>
                <a:gd name="T20" fmla="*/ 17 w 23"/>
                <a:gd name="T21" fmla="*/ 0 h 56"/>
                <a:gd name="T22" fmla="*/ 23 w 23"/>
                <a:gd name="T23" fmla="*/ 0 h 56"/>
                <a:gd name="T24" fmla="*/ 23 w 23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56"/>
                <a:gd name="T41" fmla="*/ 23 w 23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56">
                  <a:moveTo>
                    <a:pt x="23" y="56"/>
                  </a:moveTo>
                  <a:lnTo>
                    <a:pt x="14" y="56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5" y="10"/>
                  </a:lnTo>
                  <a:lnTo>
                    <a:pt x="10" y="7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08" name="Rectangle 27"/>
            <p:cNvSpPr>
              <a:spLocks noChangeArrowheads="1"/>
            </p:cNvSpPr>
            <p:nvPr/>
          </p:nvSpPr>
          <p:spPr bwMode="auto">
            <a:xfrm>
              <a:off x="2734" y="1037"/>
              <a:ext cx="454" cy="305"/>
            </a:xfrm>
            <a:prstGeom prst="rect">
              <a:avLst/>
            </a:prstGeom>
            <a:noFill/>
            <a:ln w="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09" name="Rectangle 28"/>
            <p:cNvSpPr>
              <a:spLocks noChangeArrowheads="1"/>
            </p:cNvSpPr>
            <p:nvPr/>
          </p:nvSpPr>
          <p:spPr bwMode="auto">
            <a:xfrm>
              <a:off x="2734" y="1037"/>
              <a:ext cx="454" cy="305"/>
            </a:xfrm>
            <a:prstGeom prst="rect">
              <a:avLst/>
            </a:prstGeom>
            <a:noFill/>
            <a:ln w="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10" name="Freeform 29"/>
            <p:cNvSpPr>
              <a:spLocks/>
            </p:cNvSpPr>
            <p:nvPr/>
          </p:nvSpPr>
          <p:spPr bwMode="auto">
            <a:xfrm>
              <a:off x="2900" y="1949"/>
              <a:ext cx="96" cy="113"/>
            </a:xfrm>
            <a:custGeom>
              <a:avLst/>
              <a:gdLst>
                <a:gd name="T0" fmla="*/ 0 w 96"/>
                <a:gd name="T1" fmla="*/ 113 h 113"/>
                <a:gd name="T2" fmla="*/ 0 w 96"/>
                <a:gd name="T3" fmla="*/ 0 h 113"/>
                <a:gd name="T4" fmla="*/ 15 w 96"/>
                <a:gd name="T5" fmla="*/ 0 h 113"/>
                <a:gd name="T6" fmla="*/ 15 w 96"/>
                <a:gd name="T7" fmla="*/ 47 h 113"/>
                <a:gd name="T8" fmla="*/ 81 w 96"/>
                <a:gd name="T9" fmla="*/ 47 h 113"/>
                <a:gd name="T10" fmla="*/ 81 w 96"/>
                <a:gd name="T11" fmla="*/ 0 h 113"/>
                <a:gd name="T12" fmla="*/ 96 w 96"/>
                <a:gd name="T13" fmla="*/ 0 h 113"/>
                <a:gd name="T14" fmla="*/ 96 w 96"/>
                <a:gd name="T15" fmla="*/ 113 h 113"/>
                <a:gd name="T16" fmla="*/ 81 w 96"/>
                <a:gd name="T17" fmla="*/ 113 h 113"/>
                <a:gd name="T18" fmla="*/ 81 w 96"/>
                <a:gd name="T19" fmla="*/ 60 h 113"/>
                <a:gd name="T20" fmla="*/ 15 w 96"/>
                <a:gd name="T21" fmla="*/ 60 h 113"/>
                <a:gd name="T22" fmla="*/ 15 w 96"/>
                <a:gd name="T23" fmla="*/ 113 h 113"/>
                <a:gd name="T24" fmla="*/ 0 w 96"/>
                <a:gd name="T25" fmla="*/ 113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"/>
                <a:gd name="T40" fmla="*/ 0 h 113"/>
                <a:gd name="T41" fmla="*/ 96 w 9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" h="113">
                  <a:moveTo>
                    <a:pt x="0" y="1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113"/>
                  </a:lnTo>
                  <a:lnTo>
                    <a:pt x="81" y="113"/>
                  </a:lnTo>
                  <a:lnTo>
                    <a:pt x="81" y="60"/>
                  </a:lnTo>
                  <a:lnTo>
                    <a:pt x="15" y="60"/>
                  </a:lnTo>
                  <a:lnTo>
                    <a:pt x="15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11" name="Freeform 30"/>
            <p:cNvSpPr>
              <a:spLocks/>
            </p:cNvSpPr>
            <p:nvPr/>
          </p:nvSpPr>
          <p:spPr bwMode="auto">
            <a:xfrm>
              <a:off x="3016" y="2052"/>
              <a:ext cx="38" cy="41"/>
            </a:xfrm>
            <a:custGeom>
              <a:avLst/>
              <a:gdLst>
                <a:gd name="T0" fmla="*/ 0 w 38"/>
                <a:gd name="T1" fmla="*/ 41 h 41"/>
                <a:gd name="T2" fmla="*/ 0 w 38"/>
                <a:gd name="T3" fmla="*/ 1 h 41"/>
                <a:gd name="T4" fmla="*/ 8 w 38"/>
                <a:gd name="T5" fmla="*/ 1 h 41"/>
                <a:gd name="T6" fmla="*/ 8 w 38"/>
                <a:gd name="T7" fmla="*/ 7 h 41"/>
                <a:gd name="T8" fmla="*/ 13 w 38"/>
                <a:gd name="T9" fmla="*/ 1 h 41"/>
                <a:gd name="T10" fmla="*/ 18 w 38"/>
                <a:gd name="T11" fmla="*/ 0 h 41"/>
                <a:gd name="T12" fmla="*/ 26 w 38"/>
                <a:gd name="T13" fmla="*/ 0 h 41"/>
                <a:gd name="T14" fmla="*/ 35 w 38"/>
                <a:gd name="T15" fmla="*/ 4 h 41"/>
                <a:gd name="T16" fmla="*/ 36 w 38"/>
                <a:gd name="T17" fmla="*/ 7 h 41"/>
                <a:gd name="T18" fmla="*/ 36 w 38"/>
                <a:gd name="T19" fmla="*/ 11 h 41"/>
                <a:gd name="T20" fmla="*/ 38 w 38"/>
                <a:gd name="T21" fmla="*/ 12 h 41"/>
                <a:gd name="T22" fmla="*/ 38 w 38"/>
                <a:gd name="T23" fmla="*/ 41 h 41"/>
                <a:gd name="T24" fmla="*/ 29 w 38"/>
                <a:gd name="T25" fmla="*/ 41 h 41"/>
                <a:gd name="T26" fmla="*/ 29 w 38"/>
                <a:gd name="T27" fmla="*/ 10 h 41"/>
                <a:gd name="T28" fmla="*/ 28 w 38"/>
                <a:gd name="T29" fmla="*/ 8 h 41"/>
                <a:gd name="T30" fmla="*/ 25 w 38"/>
                <a:gd name="T31" fmla="*/ 7 h 41"/>
                <a:gd name="T32" fmla="*/ 23 w 38"/>
                <a:gd name="T33" fmla="*/ 5 h 41"/>
                <a:gd name="T34" fmla="*/ 20 w 38"/>
                <a:gd name="T35" fmla="*/ 5 h 41"/>
                <a:gd name="T36" fmla="*/ 12 w 38"/>
                <a:gd name="T37" fmla="*/ 8 h 41"/>
                <a:gd name="T38" fmla="*/ 9 w 38"/>
                <a:gd name="T39" fmla="*/ 14 h 41"/>
                <a:gd name="T40" fmla="*/ 8 w 38"/>
                <a:gd name="T41" fmla="*/ 18 h 41"/>
                <a:gd name="T42" fmla="*/ 8 w 38"/>
                <a:gd name="T43" fmla="*/ 41 h 41"/>
                <a:gd name="T44" fmla="*/ 0 w 38"/>
                <a:gd name="T45" fmla="*/ 41 h 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"/>
                <a:gd name="T70" fmla="*/ 0 h 41"/>
                <a:gd name="T71" fmla="*/ 38 w 38"/>
                <a:gd name="T72" fmla="*/ 41 h 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" h="41">
                  <a:moveTo>
                    <a:pt x="0" y="4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7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5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8" y="12"/>
                  </a:lnTo>
                  <a:lnTo>
                    <a:pt x="38" y="41"/>
                  </a:lnTo>
                  <a:lnTo>
                    <a:pt x="29" y="41"/>
                  </a:lnTo>
                  <a:lnTo>
                    <a:pt x="29" y="10"/>
                  </a:lnTo>
                  <a:lnTo>
                    <a:pt x="28" y="8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2" y="8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12" name="Rectangle 31"/>
            <p:cNvSpPr>
              <a:spLocks noChangeArrowheads="1"/>
            </p:cNvSpPr>
            <p:nvPr/>
          </p:nvSpPr>
          <p:spPr bwMode="auto">
            <a:xfrm>
              <a:off x="2734" y="1871"/>
              <a:ext cx="454" cy="305"/>
            </a:xfrm>
            <a:prstGeom prst="rect">
              <a:avLst/>
            </a:prstGeom>
            <a:noFill/>
            <a:ln w="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13" name="Rectangle 32"/>
            <p:cNvSpPr>
              <a:spLocks noChangeArrowheads="1"/>
            </p:cNvSpPr>
            <p:nvPr/>
          </p:nvSpPr>
          <p:spPr bwMode="auto">
            <a:xfrm>
              <a:off x="2734" y="1871"/>
              <a:ext cx="454" cy="305"/>
            </a:xfrm>
            <a:prstGeom prst="rect">
              <a:avLst/>
            </a:prstGeom>
            <a:noFill/>
            <a:ln w="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14" name="Rectangle 33"/>
            <p:cNvSpPr>
              <a:spLocks noChangeArrowheads="1"/>
            </p:cNvSpPr>
            <p:nvPr/>
          </p:nvSpPr>
          <p:spPr bwMode="auto">
            <a:xfrm>
              <a:off x="2904" y="1777"/>
              <a:ext cx="20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15" name="Rectangle 34"/>
            <p:cNvSpPr>
              <a:spLocks noChangeArrowheads="1"/>
            </p:cNvSpPr>
            <p:nvPr/>
          </p:nvSpPr>
          <p:spPr bwMode="auto">
            <a:xfrm>
              <a:off x="2959" y="1777"/>
              <a:ext cx="20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16" name="Rectangle 35"/>
            <p:cNvSpPr>
              <a:spLocks noChangeArrowheads="1"/>
            </p:cNvSpPr>
            <p:nvPr/>
          </p:nvSpPr>
          <p:spPr bwMode="auto">
            <a:xfrm>
              <a:off x="3016" y="1777"/>
              <a:ext cx="20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17" name="Freeform 36"/>
            <p:cNvSpPr>
              <a:spLocks/>
            </p:cNvSpPr>
            <p:nvPr/>
          </p:nvSpPr>
          <p:spPr bwMode="auto">
            <a:xfrm>
              <a:off x="3567" y="1037"/>
              <a:ext cx="756" cy="1198"/>
            </a:xfrm>
            <a:custGeom>
              <a:avLst/>
              <a:gdLst>
                <a:gd name="T0" fmla="*/ 312 w 756"/>
                <a:gd name="T1" fmla="*/ 120 h 1198"/>
                <a:gd name="T2" fmla="*/ 251 w 756"/>
                <a:gd name="T3" fmla="*/ 153 h 1198"/>
                <a:gd name="T4" fmla="*/ 188 w 756"/>
                <a:gd name="T5" fmla="*/ 193 h 1198"/>
                <a:gd name="T6" fmla="*/ 150 w 756"/>
                <a:gd name="T7" fmla="*/ 233 h 1198"/>
                <a:gd name="T8" fmla="*/ 165 w 756"/>
                <a:gd name="T9" fmla="*/ 266 h 1198"/>
                <a:gd name="T10" fmla="*/ 188 w 756"/>
                <a:gd name="T11" fmla="*/ 305 h 1198"/>
                <a:gd name="T12" fmla="*/ 165 w 756"/>
                <a:gd name="T13" fmla="*/ 335 h 1198"/>
                <a:gd name="T14" fmla="*/ 91 w 756"/>
                <a:gd name="T15" fmla="*/ 361 h 1198"/>
                <a:gd name="T16" fmla="*/ 60 w 756"/>
                <a:gd name="T17" fmla="*/ 401 h 1198"/>
                <a:gd name="T18" fmla="*/ 67 w 756"/>
                <a:gd name="T19" fmla="*/ 445 h 1198"/>
                <a:gd name="T20" fmla="*/ 87 w 756"/>
                <a:gd name="T21" fmla="*/ 492 h 1198"/>
                <a:gd name="T22" fmla="*/ 93 w 756"/>
                <a:gd name="T23" fmla="*/ 532 h 1198"/>
                <a:gd name="T24" fmla="*/ 61 w 756"/>
                <a:gd name="T25" fmla="*/ 561 h 1198"/>
                <a:gd name="T26" fmla="*/ 23 w 756"/>
                <a:gd name="T27" fmla="*/ 595 h 1198"/>
                <a:gd name="T28" fmla="*/ 34 w 756"/>
                <a:gd name="T29" fmla="*/ 643 h 1198"/>
                <a:gd name="T30" fmla="*/ 77 w 756"/>
                <a:gd name="T31" fmla="*/ 694 h 1198"/>
                <a:gd name="T32" fmla="*/ 147 w 756"/>
                <a:gd name="T33" fmla="*/ 757 h 1198"/>
                <a:gd name="T34" fmla="*/ 180 w 756"/>
                <a:gd name="T35" fmla="*/ 791 h 1198"/>
                <a:gd name="T36" fmla="*/ 154 w 756"/>
                <a:gd name="T37" fmla="*/ 803 h 1198"/>
                <a:gd name="T38" fmla="*/ 74 w 756"/>
                <a:gd name="T39" fmla="*/ 840 h 1198"/>
                <a:gd name="T40" fmla="*/ 24 w 756"/>
                <a:gd name="T41" fmla="*/ 876 h 1198"/>
                <a:gd name="T42" fmla="*/ 11 w 756"/>
                <a:gd name="T43" fmla="*/ 900 h 1198"/>
                <a:gd name="T44" fmla="*/ 4 w 756"/>
                <a:gd name="T45" fmla="*/ 959 h 1198"/>
                <a:gd name="T46" fmla="*/ 0 w 756"/>
                <a:gd name="T47" fmla="*/ 987 h 1198"/>
                <a:gd name="T48" fmla="*/ 26 w 756"/>
                <a:gd name="T49" fmla="*/ 1037 h 1198"/>
                <a:gd name="T50" fmla="*/ 88 w 756"/>
                <a:gd name="T51" fmla="*/ 1098 h 1198"/>
                <a:gd name="T52" fmla="*/ 182 w 756"/>
                <a:gd name="T53" fmla="*/ 1165 h 1198"/>
                <a:gd name="T54" fmla="*/ 234 w 756"/>
                <a:gd name="T55" fmla="*/ 1191 h 1198"/>
                <a:gd name="T56" fmla="*/ 298 w 756"/>
                <a:gd name="T57" fmla="*/ 1198 h 1198"/>
                <a:gd name="T58" fmla="*/ 353 w 756"/>
                <a:gd name="T59" fmla="*/ 1179 h 1198"/>
                <a:gd name="T60" fmla="*/ 378 w 756"/>
                <a:gd name="T61" fmla="*/ 1125 h 1198"/>
                <a:gd name="T62" fmla="*/ 403 w 756"/>
                <a:gd name="T63" fmla="*/ 1119 h 1198"/>
                <a:gd name="T64" fmla="*/ 463 w 756"/>
                <a:gd name="T65" fmla="*/ 1115 h 1198"/>
                <a:gd name="T66" fmla="*/ 550 w 756"/>
                <a:gd name="T67" fmla="*/ 1100 h 1198"/>
                <a:gd name="T68" fmla="*/ 584 w 756"/>
                <a:gd name="T69" fmla="*/ 1076 h 1198"/>
                <a:gd name="T70" fmla="*/ 565 w 756"/>
                <a:gd name="T71" fmla="*/ 1019 h 1198"/>
                <a:gd name="T72" fmla="*/ 580 w 756"/>
                <a:gd name="T73" fmla="*/ 992 h 1198"/>
                <a:gd name="T74" fmla="*/ 620 w 756"/>
                <a:gd name="T75" fmla="*/ 976 h 1198"/>
                <a:gd name="T76" fmla="*/ 686 w 756"/>
                <a:gd name="T77" fmla="*/ 954 h 1198"/>
                <a:gd name="T78" fmla="*/ 720 w 756"/>
                <a:gd name="T79" fmla="*/ 923 h 1198"/>
                <a:gd name="T80" fmla="*/ 721 w 756"/>
                <a:gd name="T81" fmla="*/ 866 h 1198"/>
                <a:gd name="T82" fmla="*/ 683 w 756"/>
                <a:gd name="T83" fmla="*/ 780 h 1198"/>
                <a:gd name="T84" fmla="*/ 650 w 756"/>
                <a:gd name="T85" fmla="*/ 726 h 1198"/>
                <a:gd name="T86" fmla="*/ 642 w 756"/>
                <a:gd name="T87" fmla="*/ 688 h 1198"/>
                <a:gd name="T88" fmla="*/ 664 w 756"/>
                <a:gd name="T89" fmla="*/ 645 h 1198"/>
                <a:gd name="T90" fmla="*/ 724 w 756"/>
                <a:gd name="T91" fmla="*/ 574 h 1198"/>
                <a:gd name="T92" fmla="*/ 756 w 756"/>
                <a:gd name="T93" fmla="*/ 477 h 1198"/>
                <a:gd name="T94" fmla="*/ 736 w 756"/>
                <a:gd name="T95" fmla="*/ 377 h 1198"/>
                <a:gd name="T96" fmla="*/ 681 w 756"/>
                <a:gd name="T97" fmla="*/ 305 h 1198"/>
                <a:gd name="T98" fmla="*/ 671 w 756"/>
                <a:gd name="T99" fmla="*/ 268 h 1198"/>
                <a:gd name="T100" fmla="*/ 696 w 756"/>
                <a:gd name="T101" fmla="*/ 228 h 1198"/>
                <a:gd name="T102" fmla="*/ 707 w 756"/>
                <a:gd name="T103" fmla="*/ 192 h 1198"/>
                <a:gd name="T104" fmla="*/ 683 w 756"/>
                <a:gd name="T105" fmla="*/ 142 h 1198"/>
                <a:gd name="T106" fmla="*/ 653 w 756"/>
                <a:gd name="T107" fmla="*/ 105 h 1198"/>
                <a:gd name="T108" fmla="*/ 670 w 756"/>
                <a:gd name="T109" fmla="*/ 88 h 1198"/>
                <a:gd name="T110" fmla="*/ 683 w 756"/>
                <a:gd name="T111" fmla="*/ 70 h 1198"/>
                <a:gd name="T112" fmla="*/ 632 w 756"/>
                <a:gd name="T113" fmla="*/ 43 h 1198"/>
                <a:gd name="T114" fmla="*/ 565 w 756"/>
                <a:gd name="T115" fmla="*/ 22 h 1198"/>
                <a:gd name="T116" fmla="*/ 489 w 756"/>
                <a:gd name="T117" fmla="*/ 3 h 1198"/>
                <a:gd name="T118" fmla="*/ 421 w 756"/>
                <a:gd name="T119" fmla="*/ 3 h 1198"/>
                <a:gd name="T120" fmla="*/ 376 w 756"/>
                <a:gd name="T121" fmla="*/ 30 h 1198"/>
                <a:gd name="T122" fmla="*/ 363 w 756"/>
                <a:gd name="T123" fmla="*/ 78 h 1198"/>
                <a:gd name="T124" fmla="*/ 339 w 756"/>
                <a:gd name="T125" fmla="*/ 103 h 11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6"/>
                <a:gd name="T190" fmla="*/ 0 h 1198"/>
                <a:gd name="T191" fmla="*/ 756 w 756"/>
                <a:gd name="T192" fmla="*/ 1198 h 11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6" h="1198">
                  <a:moveTo>
                    <a:pt x="336" y="110"/>
                  </a:moveTo>
                  <a:lnTo>
                    <a:pt x="326" y="115"/>
                  </a:lnTo>
                  <a:lnTo>
                    <a:pt x="312" y="120"/>
                  </a:lnTo>
                  <a:lnTo>
                    <a:pt x="294" y="129"/>
                  </a:lnTo>
                  <a:lnTo>
                    <a:pt x="274" y="140"/>
                  </a:lnTo>
                  <a:lnTo>
                    <a:pt x="251" y="153"/>
                  </a:lnTo>
                  <a:lnTo>
                    <a:pt x="229" y="166"/>
                  </a:lnTo>
                  <a:lnTo>
                    <a:pt x="208" y="181"/>
                  </a:lnTo>
                  <a:lnTo>
                    <a:pt x="188" y="193"/>
                  </a:lnTo>
                  <a:lnTo>
                    <a:pt x="171" y="208"/>
                  </a:lnTo>
                  <a:lnTo>
                    <a:pt x="158" y="222"/>
                  </a:lnTo>
                  <a:lnTo>
                    <a:pt x="150" y="233"/>
                  </a:lnTo>
                  <a:lnTo>
                    <a:pt x="148" y="245"/>
                  </a:lnTo>
                  <a:lnTo>
                    <a:pt x="152" y="254"/>
                  </a:lnTo>
                  <a:lnTo>
                    <a:pt x="165" y="266"/>
                  </a:lnTo>
                  <a:lnTo>
                    <a:pt x="177" y="279"/>
                  </a:lnTo>
                  <a:lnTo>
                    <a:pt x="184" y="292"/>
                  </a:lnTo>
                  <a:lnTo>
                    <a:pt x="188" y="305"/>
                  </a:lnTo>
                  <a:lnTo>
                    <a:pt x="185" y="316"/>
                  </a:lnTo>
                  <a:lnTo>
                    <a:pt x="180" y="326"/>
                  </a:lnTo>
                  <a:lnTo>
                    <a:pt x="165" y="335"/>
                  </a:lnTo>
                  <a:lnTo>
                    <a:pt x="145" y="341"/>
                  </a:lnTo>
                  <a:lnTo>
                    <a:pt x="114" y="349"/>
                  </a:lnTo>
                  <a:lnTo>
                    <a:pt x="91" y="361"/>
                  </a:lnTo>
                  <a:lnTo>
                    <a:pt x="75" y="372"/>
                  </a:lnTo>
                  <a:lnTo>
                    <a:pt x="65" y="387"/>
                  </a:lnTo>
                  <a:lnTo>
                    <a:pt x="60" y="401"/>
                  </a:lnTo>
                  <a:lnTo>
                    <a:pt x="60" y="415"/>
                  </a:lnTo>
                  <a:lnTo>
                    <a:pt x="63" y="431"/>
                  </a:lnTo>
                  <a:lnTo>
                    <a:pt x="67" y="445"/>
                  </a:lnTo>
                  <a:lnTo>
                    <a:pt x="74" y="461"/>
                  </a:lnTo>
                  <a:lnTo>
                    <a:pt x="80" y="477"/>
                  </a:lnTo>
                  <a:lnTo>
                    <a:pt x="87" y="492"/>
                  </a:lnTo>
                  <a:lnTo>
                    <a:pt x="91" y="507"/>
                  </a:lnTo>
                  <a:lnTo>
                    <a:pt x="94" y="520"/>
                  </a:lnTo>
                  <a:lnTo>
                    <a:pt x="93" y="532"/>
                  </a:lnTo>
                  <a:lnTo>
                    <a:pt x="88" y="544"/>
                  </a:lnTo>
                  <a:lnTo>
                    <a:pt x="77" y="553"/>
                  </a:lnTo>
                  <a:lnTo>
                    <a:pt x="61" y="561"/>
                  </a:lnTo>
                  <a:lnTo>
                    <a:pt x="41" y="571"/>
                  </a:lnTo>
                  <a:lnTo>
                    <a:pt x="28" y="582"/>
                  </a:lnTo>
                  <a:lnTo>
                    <a:pt x="23" y="595"/>
                  </a:lnTo>
                  <a:lnTo>
                    <a:pt x="21" y="611"/>
                  </a:lnTo>
                  <a:lnTo>
                    <a:pt x="26" y="627"/>
                  </a:lnTo>
                  <a:lnTo>
                    <a:pt x="34" y="643"/>
                  </a:lnTo>
                  <a:lnTo>
                    <a:pt x="47" y="660"/>
                  </a:lnTo>
                  <a:lnTo>
                    <a:pt x="61" y="677"/>
                  </a:lnTo>
                  <a:lnTo>
                    <a:pt x="77" y="694"/>
                  </a:lnTo>
                  <a:lnTo>
                    <a:pt x="95" y="711"/>
                  </a:lnTo>
                  <a:lnTo>
                    <a:pt x="113" y="728"/>
                  </a:lnTo>
                  <a:lnTo>
                    <a:pt x="147" y="757"/>
                  </a:lnTo>
                  <a:lnTo>
                    <a:pt x="160" y="771"/>
                  </a:lnTo>
                  <a:lnTo>
                    <a:pt x="171" y="781"/>
                  </a:lnTo>
                  <a:lnTo>
                    <a:pt x="180" y="791"/>
                  </a:lnTo>
                  <a:lnTo>
                    <a:pt x="177" y="793"/>
                  </a:lnTo>
                  <a:lnTo>
                    <a:pt x="167" y="797"/>
                  </a:lnTo>
                  <a:lnTo>
                    <a:pt x="154" y="803"/>
                  </a:lnTo>
                  <a:lnTo>
                    <a:pt x="135" y="810"/>
                  </a:lnTo>
                  <a:lnTo>
                    <a:pt x="117" y="820"/>
                  </a:lnTo>
                  <a:lnTo>
                    <a:pt x="74" y="840"/>
                  </a:lnTo>
                  <a:lnTo>
                    <a:pt x="55" y="853"/>
                  </a:lnTo>
                  <a:lnTo>
                    <a:pt x="37" y="864"/>
                  </a:lnTo>
                  <a:lnTo>
                    <a:pt x="24" y="876"/>
                  </a:lnTo>
                  <a:lnTo>
                    <a:pt x="14" y="886"/>
                  </a:lnTo>
                  <a:lnTo>
                    <a:pt x="11" y="896"/>
                  </a:lnTo>
                  <a:lnTo>
                    <a:pt x="11" y="900"/>
                  </a:lnTo>
                  <a:lnTo>
                    <a:pt x="10" y="910"/>
                  </a:lnTo>
                  <a:lnTo>
                    <a:pt x="7" y="924"/>
                  </a:lnTo>
                  <a:lnTo>
                    <a:pt x="4" y="959"/>
                  </a:lnTo>
                  <a:lnTo>
                    <a:pt x="1" y="973"/>
                  </a:lnTo>
                  <a:lnTo>
                    <a:pt x="0" y="983"/>
                  </a:lnTo>
                  <a:lnTo>
                    <a:pt x="0" y="987"/>
                  </a:lnTo>
                  <a:lnTo>
                    <a:pt x="3" y="1002"/>
                  </a:lnTo>
                  <a:lnTo>
                    <a:pt x="11" y="1019"/>
                  </a:lnTo>
                  <a:lnTo>
                    <a:pt x="26" y="1037"/>
                  </a:lnTo>
                  <a:lnTo>
                    <a:pt x="43" y="1056"/>
                  </a:lnTo>
                  <a:lnTo>
                    <a:pt x="64" y="1077"/>
                  </a:lnTo>
                  <a:lnTo>
                    <a:pt x="88" y="1098"/>
                  </a:lnTo>
                  <a:lnTo>
                    <a:pt x="137" y="1135"/>
                  </a:lnTo>
                  <a:lnTo>
                    <a:pt x="161" y="1152"/>
                  </a:lnTo>
                  <a:lnTo>
                    <a:pt x="182" y="1165"/>
                  </a:lnTo>
                  <a:lnTo>
                    <a:pt x="199" y="1176"/>
                  </a:lnTo>
                  <a:lnTo>
                    <a:pt x="214" y="1183"/>
                  </a:lnTo>
                  <a:lnTo>
                    <a:pt x="234" y="1191"/>
                  </a:lnTo>
                  <a:lnTo>
                    <a:pt x="254" y="1196"/>
                  </a:lnTo>
                  <a:lnTo>
                    <a:pt x="276" y="1198"/>
                  </a:lnTo>
                  <a:lnTo>
                    <a:pt x="298" y="1198"/>
                  </a:lnTo>
                  <a:lnTo>
                    <a:pt x="319" y="1195"/>
                  </a:lnTo>
                  <a:lnTo>
                    <a:pt x="338" y="1189"/>
                  </a:lnTo>
                  <a:lnTo>
                    <a:pt x="353" y="1179"/>
                  </a:lnTo>
                  <a:lnTo>
                    <a:pt x="366" y="1165"/>
                  </a:lnTo>
                  <a:lnTo>
                    <a:pt x="375" y="1148"/>
                  </a:lnTo>
                  <a:lnTo>
                    <a:pt x="378" y="1125"/>
                  </a:lnTo>
                  <a:lnTo>
                    <a:pt x="381" y="1122"/>
                  </a:lnTo>
                  <a:lnTo>
                    <a:pt x="391" y="1120"/>
                  </a:lnTo>
                  <a:lnTo>
                    <a:pt x="403" y="1119"/>
                  </a:lnTo>
                  <a:lnTo>
                    <a:pt x="422" y="1118"/>
                  </a:lnTo>
                  <a:lnTo>
                    <a:pt x="442" y="1116"/>
                  </a:lnTo>
                  <a:lnTo>
                    <a:pt x="463" y="1115"/>
                  </a:lnTo>
                  <a:lnTo>
                    <a:pt x="509" y="1109"/>
                  </a:lnTo>
                  <a:lnTo>
                    <a:pt x="530" y="1106"/>
                  </a:lnTo>
                  <a:lnTo>
                    <a:pt x="550" y="1100"/>
                  </a:lnTo>
                  <a:lnTo>
                    <a:pt x="566" y="1095"/>
                  </a:lnTo>
                  <a:lnTo>
                    <a:pt x="577" y="1086"/>
                  </a:lnTo>
                  <a:lnTo>
                    <a:pt x="584" y="1076"/>
                  </a:lnTo>
                  <a:lnTo>
                    <a:pt x="584" y="1063"/>
                  </a:lnTo>
                  <a:lnTo>
                    <a:pt x="569" y="1032"/>
                  </a:lnTo>
                  <a:lnTo>
                    <a:pt x="565" y="1019"/>
                  </a:lnTo>
                  <a:lnTo>
                    <a:pt x="566" y="1007"/>
                  </a:lnTo>
                  <a:lnTo>
                    <a:pt x="570" y="999"/>
                  </a:lnTo>
                  <a:lnTo>
                    <a:pt x="580" y="992"/>
                  </a:lnTo>
                  <a:lnTo>
                    <a:pt x="592" y="986"/>
                  </a:lnTo>
                  <a:lnTo>
                    <a:pt x="604" y="980"/>
                  </a:lnTo>
                  <a:lnTo>
                    <a:pt x="620" y="976"/>
                  </a:lnTo>
                  <a:lnTo>
                    <a:pt x="637" y="972"/>
                  </a:lnTo>
                  <a:lnTo>
                    <a:pt x="654" y="966"/>
                  </a:lnTo>
                  <a:lnTo>
                    <a:pt x="686" y="954"/>
                  </a:lnTo>
                  <a:lnTo>
                    <a:pt x="700" y="946"/>
                  </a:lnTo>
                  <a:lnTo>
                    <a:pt x="711" y="936"/>
                  </a:lnTo>
                  <a:lnTo>
                    <a:pt x="720" y="923"/>
                  </a:lnTo>
                  <a:lnTo>
                    <a:pt x="724" y="907"/>
                  </a:lnTo>
                  <a:lnTo>
                    <a:pt x="726" y="887"/>
                  </a:lnTo>
                  <a:lnTo>
                    <a:pt x="721" y="866"/>
                  </a:lnTo>
                  <a:lnTo>
                    <a:pt x="711" y="839"/>
                  </a:lnTo>
                  <a:lnTo>
                    <a:pt x="697" y="807"/>
                  </a:lnTo>
                  <a:lnTo>
                    <a:pt x="683" y="780"/>
                  </a:lnTo>
                  <a:lnTo>
                    <a:pt x="670" y="758"/>
                  </a:lnTo>
                  <a:lnTo>
                    <a:pt x="660" y="741"/>
                  </a:lnTo>
                  <a:lnTo>
                    <a:pt x="650" y="726"/>
                  </a:lnTo>
                  <a:lnTo>
                    <a:pt x="644" y="713"/>
                  </a:lnTo>
                  <a:lnTo>
                    <a:pt x="642" y="700"/>
                  </a:lnTo>
                  <a:lnTo>
                    <a:pt x="642" y="688"/>
                  </a:lnTo>
                  <a:lnTo>
                    <a:pt x="644" y="675"/>
                  </a:lnTo>
                  <a:lnTo>
                    <a:pt x="652" y="663"/>
                  </a:lnTo>
                  <a:lnTo>
                    <a:pt x="664" y="645"/>
                  </a:lnTo>
                  <a:lnTo>
                    <a:pt x="681" y="625"/>
                  </a:lnTo>
                  <a:lnTo>
                    <a:pt x="703" y="601"/>
                  </a:lnTo>
                  <a:lnTo>
                    <a:pt x="724" y="574"/>
                  </a:lnTo>
                  <a:lnTo>
                    <a:pt x="740" y="544"/>
                  </a:lnTo>
                  <a:lnTo>
                    <a:pt x="750" y="511"/>
                  </a:lnTo>
                  <a:lnTo>
                    <a:pt x="756" y="477"/>
                  </a:lnTo>
                  <a:lnTo>
                    <a:pt x="754" y="442"/>
                  </a:lnTo>
                  <a:lnTo>
                    <a:pt x="748" y="408"/>
                  </a:lnTo>
                  <a:lnTo>
                    <a:pt x="736" y="377"/>
                  </a:lnTo>
                  <a:lnTo>
                    <a:pt x="719" y="347"/>
                  </a:lnTo>
                  <a:lnTo>
                    <a:pt x="696" y="321"/>
                  </a:lnTo>
                  <a:lnTo>
                    <a:pt x="681" y="305"/>
                  </a:lnTo>
                  <a:lnTo>
                    <a:pt x="673" y="292"/>
                  </a:lnTo>
                  <a:lnTo>
                    <a:pt x="670" y="279"/>
                  </a:lnTo>
                  <a:lnTo>
                    <a:pt x="671" y="268"/>
                  </a:lnTo>
                  <a:lnTo>
                    <a:pt x="676" y="258"/>
                  </a:lnTo>
                  <a:lnTo>
                    <a:pt x="681" y="248"/>
                  </a:lnTo>
                  <a:lnTo>
                    <a:pt x="696" y="228"/>
                  </a:lnTo>
                  <a:lnTo>
                    <a:pt x="703" y="216"/>
                  </a:lnTo>
                  <a:lnTo>
                    <a:pt x="707" y="205"/>
                  </a:lnTo>
                  <a:lnTo>
                    <a:pt x="707" y="192"/>
                  </a:lnTo>
                  <a:lnTo>
                    <a:pt x="704" y="176"/>
                  </a:lnTo>
                  <a:lnTo>
                    <a:pt x="697" y="161"/>
                  </a:lnTo>
                  <a:lnTo>
                    <a:pt x="683" y="142"/>
                  </a:lnTo>
                  <a:lnTo>
                    <a:pt x="661" y="120"/>
                  </a:lnTo>
                  <a:lnTo>
                    <a:pt x="654" y="112"/>
                  </a:lnTo>
                  <a:lnTo>
                    <a:pt x="653" y="105"/>
                  </a:lnTo>
                  <a:lnTo>
                    <a:pt x="657" y="99"/>
                  </a:lnTo>
                  <a:lnTo>
                    <a:pt x="663" y="92"/>
                  </a:lnTo>
                  <a:lnTo>
                    <a:pt x="670" y="88"/>
                  </a:lnTo>
                  <a:lnTo>
                    <a:pt x="677" y="82"/>
                  </a:lnTo>
                  <a:lnTo>
                    <a:pt x="683" y="76"/>
                  </a:lnTo>
                  <a:lnTo>
                    <a:pt x="683" y="70"/>
                  </a:lnTo>
                  <a:lnTo>
                    <a:pt x="680" y="65"/>
                  </a:lnTo>
                  <a:lnTo>
                    <a:pt x="669" y="58"/>
                  </a:lnTo>
                  <a:lnTo>
                    <a:pt x="632" y="43"/>
                  </a:lnTo>
                  <a:lnTo>
                    <a:pt x="612" y="36"/>
                  </a:lnTo>
                  <a:lnTo>
                    <a:pt x="589" y="29"/>
                  </a:lnTo>
                  <a:lnTo>
                    <a:pt x="565" y="22"/>
                  </a:lnTo>
                  <a:lnTo>
                    <a:pt x="539" y="15"/>
                  </a:lnTo>
                  <a:lnTo>
                    <a:pt x="513" y="9"/>
                  </a:lnTo>
                  <a:lnTo>
                    <a:pt x="489" y="3"/>
                  </a:lnTo>
                  <a:lnTo>
                    <a:pt x="465" y="0"/>
                  </a:lnTo>
                  <a:lnTo>
                    <a:pt x="442" y="0"/>
                  </a:lnTo>
                  <a:lnTo>
                    <a:pt x="421" y="3"/>
                  </a:lnTo>
                  <a:lnTo>
                    <a:pt x="403" y="7"/>
                  </a:lnTo>
                  <a:lnTo>
                    <a:pt x="388" y="17"/>
                  </a:lnTo>
                  <a:lnTo>
                    <a:pt x="376" y="30"/>
                  </a:lnTo>
                  <a:lnTo>
                    <a:pt x="369" y="47"/>
                  </a:lnTo>
                  <a:lnTo>
                    <a:pt x="366" y="70"/>
                  </a:lnTo>
                  <a:lnTo>
                    <a:pt x="363" y="78"/>
                  </a:lnTo>
                  <a:lnTo>
                    <a:pt x="356" y="86"/>
                  </a:lnTo>
                  <a:lnTo>
                    <a:pt x="346" y="95"/>
                  </a:lnTo>
                  <a:lnTo>
                    <a:pt x="339" y="103"/>
                  </a:lnTo>
                  <a:lnTo>
                    <a:pt x="336" y="110"/>
                  </a:lnTo>
                </a:path>
              </a:pathLst>
            </a:cu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18" name="Freeform 37"/>
            <p:cNvSpPr>
              <a:spLocks/>
            </p:cNvSpPr>
            <p:nvPr/>
          </p:nvSpPr>
          <p:spPr bwMode="auto">
            <a:xfrm>
              <a:off x="3881" y="1494"/>
              <a:ext cx="108" cy="144"/>
            </a:xfrm>
            <a:custGeom>
              <a:avLst/>
              <a:gdLst>
                <a:gd name="T0" fmla="*/ 0 w 108"/>
                <a:gd name="T1" fmla="*/ 144 h 144"/>
                <a:gd name="T2" fmla="*/ 0 w 108"/>
                <a:gd name="T3" fmla="*/ 0 h 144"/>
                <a:gd name="T4" fmla="*/ 104 w 108"/>
                <a:gd name="T5" fmla="*/ 0 h 144"/>
                <a:gd name="T6" fmla="*/ 104 w 108"/>
                <a:gd name="T7" fmla="*/ 17 h 144"/>
                <a:gd name="T8" fmla="*/ 20 w 108"/>
                <a:gd name="T9" fmla="*/ 17 h 144"/>
                <a:gd name="T10" fmla="*/ 20 w 108"/>
                <a:gd name="T11" fmla="*/ 61 h 144"/>
                <a:gd name="T12" fmla="*/ 99 w 108"/>
                <a:gd name="T13" fmla="*/ 61 h 144"/>
                <a:gd name="T14" fmla="*/ 99 w 108"/>
                <a:gd name="T15" fmla="*/ 78 h 144"/>
                <a:gd name="T16" fmla="*/ 20 w 108"/>
                <a:gd name="T17" fmla="*/ 78 h 144"/>
                <a:gd name="T18" fmla="*/ 20 w 108"/>
                <a:gd name="T19" fmla="*/ 127 h 144"/>
                <a:gd name="T20" fmla="*/ 108 w 108"/>
                <a:gd name="T21" fmla="*/ 127 h 144"/>
                <a:gd name="T22" fmla="*/ 108 w 108"/>
                <a:gd name="T23" fmla="*/ 144 h 144"/>
                <a:gd name="T24" fmla="*/ 0 w 108"/>
                <a:gd name="T25" fmla="*/ 144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"/>
                <a:gd name="T40" fmla="*/ 0 h 144"/>
                <a:gd name="T41" fmla="*/ 108 w 108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" h="144">
                  <a:moveTo>
                    <a:pt x="0" y="144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99" y="61"/>
                  </a:lnTo>
                  <a:lnTo>
                    <a:pt x="99" y="78"/>
                  </a:lnTo>
                  <a:lnTo>
                    <a:pt x="20" y="78"/>
                  </a:lnTo>
                  <a:lnTo>
                    <a:pt x="20" y="127"/>
                  </a:lnTo>
                  <a:lnTo>
                    <a:pt x="108" y="127"/>
                  </a:lnTo>
                  <a:lnTo>
                    <a:pt x="108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19" name="Freeform 39"/>
            <p:cNvSpPr>
              <a:spLocks/>
            </p:cNvSpPr>
            <p:nvPr/>
          </p:nvSpPr>
          <p:spPr bwMode="auto">
            <a:xfrm>
              <a:off x="3352" y="1519"/>
              <a:ext cx="95" cy="96"/>
            </a:xfrm>
            <a:custGeom>
              <a:avLst/>
              <a:gdLst>
                <a:gd name="T0" fmla="*/ 38 w 95"/>
                <a:gd name="T1" fmla="*/ 96 h 96"/>
                <a:gd name="T2" fmla="*/ 38 w 95"/>
                <a:gd name="T3" fmla="*/ 56 h 96"/>
                <a:gd name="T4" fmla="*/ 0 w 95"/>
                <a:gd name="T5" fmla="*/ 56 h 96"/>
                <a:gd name="T6" fmla="*/ 0 w 95"/>
                <a:gd name="T7" fmla="*/ 39 h 96"/>
                <a:gd name="T8" fmla="*/ 38 w 95"/>
                <a:gd name="T9" fmla="*/ 39 h 96"/>
                <a:gd name="T10" fmla="*/ 38 w 95"/>
                <a:gd name="T11" fmla="*/ 0 h 96"/>
                <a:gd name="T12" fmla="*/ 55 w 95"/>
                <a:gd name="T13" fmla="*/ 0 h 96"/>
                <a:gd name="T14" fmla="*/ 55 w 95"/>
                <a:gd name="T15" fmla="*/ 39 h 96"/>
                <a:gd name="T16" fmla="*/ 95 w 95"/>
                <a:gd name="T17" fmla="*/ 39 h 96"/>
                <a:gd name="T18" fmla="*/ 95 w 95"/>
                <a:gd name="T19" fmla="*/ 56 h 96"/>
                <a:gd name="T20" fmla="*/ 55 w 95"/>
                <a:gd name="T21" fmla="*/ 56 h 96"/>
                <a:gd name="T22" fmla="*/ 55 w 95"/>
                <a:gd name="T23" fmla="*/ 96 h 96"/>
                <a:gd name="T24" fmla="*/ 38 w 95"/>
                <a:gd name="T25" fmla="*/ 9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"/>
                <a:gd name="T40" fmla="*/ 0 h 96"/>
                <a:gd name="T41" fmla="*/ 95 w 95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" h="96">
                  <a:moveTo>
                    <a:pt x="38" y="96"/>
                  </a:moveTo>
                  <a:lnTo>
                    <a:pt x="38" y="56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38" y="39"/>
                  </a:lnTo>
                  <a:lnTo>
                    <a:pt x="38" y="0"/>
                  </a:lnTo>
                  <a:lnTo>
                    <a:pt x="55" y="0"/>
                  </a:lnTo>
                  <a:lnTo>
                    <a:pt x="55" y="39"/>
                  </a:lnTo>
                  <a:lnTo>
                    <a:pt x="95" y="39"/>
                  </a:lnTo>
                  <a:lnTo>
                    <a:pt x="95" y="56"/>
                  </a:lnTo>
                  <a:lnTo>
                    <a:pt x="55" y="56"/>
                  </a:lnTo>
                  <a:lnTo>
                    <a:pt x="55" y="96"/>
                  </a:lnTo>
                  <a:lnTo>
                    <a:pt x="38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20" name="Rectangle 40"/>
            <p:cNvSpPr>
              <a:spLocks noChangeArrowheads="1"/>
            </p:cNvSpPr>
            <p:nvPr/>
          </p:nvSpPr>
          <p:spPr bwMode="auto">
            <a:xfrm>
              <a:off x="4663" y="1379"/>
              <a:ext cx="303" cy="379"/>
            </a:xfrm>
            <a:prstGeom prst="rect">
              <a:avLst/>
            </a:prstGeom>
            <a:noFill/>
            <a:ln w="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21" name="Freeform 41"/>
            <p:cNvSpPr>
              <a:spLocks/>
            </p:cNvSpPr>
            <p:nvPr/>
          </p:nvSpPr>
          <p:spPr bwMode="auto">
            <a:xfrm>
              <a:off x="4748" y="1491"/>
              <a:ext cx="115" cy="150"/>
            </a:xfrm>
            <a:custGeom>
              <a:avLst/>
              <a:gdLst>
                <a:gd name="T0" fmla="*/ 18 w 115"/>
                <a:gd name="T1" fmla="*/ 99 h 150"/>
                <a:gd name="T2" fmla="*/ 21 w 115"/>
                <a:gd name="T3" fmla="*/ 111 h 150"/>
                <a:gd name="T4" fmla="*/ 32 w 115"/>
                <a:gd name="T5" fmla="*/ 126 h 150"/>
                <a:gd name="T6" fmla="*/ 52 w 115"/>
                <a:gd name="T7" fmla="*/ 131 h 150"/>
                <a:gd name="T8" fmla="*/ 68 w 115"/>
                <a:gd name="T9" fmla="*/ 133 h 150"/>
                <a:gd name="T10" fmla="*/ 85 w 115"/>
                <a:gd name="T11" fmla="*/ 126 h 150"/>
                <a:gd name="T12" fmla="*/ 95 w 115"/>
                <a:gd name="T13" fmla="*/ 116 h 150"/>
                <a:gd name="T14" fmla="*/ 97 w 115"/>
                <a:gd name="T15" fmla="*/ 104 h 150"/>
                <a:gd name="T16" fmla="*/ 92 w 115"/>
                <a:gd name="T17" fmla="*/ 96 h 150"/>
                <a:gd name="T18" fmla="*/ 85 w 115"/>
                <a:gd name="T19" fmla="*/ 90 h 150"/>
                <a:gd name="T20" fmla="*/ 71 w 115"/>
                <a:gd name="T21" fmla="*/ 84 h 150"/>
                <a:gd name="T22" fmla="*/ 27 w 115"/>
                <a:gd name="T23" fmla="*/ 71 h 150"/>
                <a:gd name="T24" fmla="*/ 15 w 115"/>
                <a:gd name="T25" fmla="*/ 63 h 150"/>
                <a:gd name="T26" fmla="*/ 8 w 115"/>
                <a:gd name="T27" fmla="*/ 51 h 150"/>
                <a:gd name="T28" fmla="*/ 8 w 115"/>
                <a:gd name="T29" fmla="*/ 26 h 150"/>
                <a:gd name="T30" fmla="*/ 15 w 115"/>
                <a:gd name="T31" fmla="*/ 16 h 150"/>
                <a:gd name="T32" fmla="*/ 29 w 115"/>
                <a:gd name="T33" fmla="*/ 4 h 150"/>
                <a:gd name="T34" fmla="*/ 57 w 115"/>
                <a:gd name="T35" fmla="*/ 0 h 150"/>
                <a:gd name="T36" fmla="*/ 85 w 115"/>
                <a:gd name="T37" fmla="*/ 6 h 150"/>
                <a:gd name="T38" fmla="*/ 98 w 115"/>
                <a:gd name="T39" fmla="*/ 14 h 150"/>
                <a:gd name="T40" fmla="*/ 109 w 115"/>
                <a:gd name="T41" fmla="*/ 31 h 150"/>
                <a:gd name="T42" fmla="*/ 92 w 115"/>
                <a:gd name="T43" fmla="*/ 44 h 150"/>
                <a:gd name="T44" fmla="*/ 87 w 115"/>
                <a:gd name="T45" fmla="*/ 27 h 150"/>
                <a:gd name="T46" fmla="*/ 72 w 115"/>
                <a:gd name="T47" fmla="*/ 18 h 150"/>
                <a:gd name="T48" fmla="*/ 42 w 115"/>
                <a:gd name="T49" fmla="*/ 18 h 150"/>
                <a:gd name="T50" fmla="*/ 28 w 115"/>
                <a:gd name="T51" fmla="*/ 27 h 150"/>
                <a:gd name="T52" fmla="*/ 24 w 115"/>
                <a:gd name="T53" fmla="*/ 38 h 150"/>
                <a:gd name="T54" fmla="*/ 29 w 115"/>
                <a:gd name="T55" fmla="*/ 51 h 150"/>
                <a:gd name="T56" fmla="*/ 58 w 115"/>
                <a:gd name="T57" fmla="*/ 61 h 150"/>
                <a:gd name="T58" fmla="*/ 91 w 115"/>
                <a:gd name="T59" fmla="*/ 71 h 150"/>
                <a:gd name="T60" fmla="*/ 104 w 115"/>
                <a:gd name="T61" fmla="*/ 80 h 150"/>
                <a:gd name="T62" fmla="*/ 112 w 115"/>
                <a:gd name="T63" fmla="*/ 91 h 150"/>
                <a:gd name="T64" fmla="*/ 115 w 115"/>
                <a:gd name="T65" fmla="*/ 106 h 150"/>
                <a:gd name="T66" fmla="*/ 112 w 115"/>
                <a:gd name="T67" fmla="*/ 121 h 150"/>
                <a:gd name="T68" fmla="*/ 104 w 115"/>
                <a:gd name="T69" fmla="*/ 134 h 150"/>
                <a:gd name="T70" fmla="*/ 89 w 115"/>
                <a:gd name="T71" fmla="*/ 144 h 150"/>
                <a:gd name="T72" fmla="*/ 61 w 115"/>
                <a:gd name="T73" fmla="*/ 150 h 150"/>
                <a:gd name="T74" fmla="*/ 28 w 115"/>
                <a:gd name="T75" fmla="*/ 144 h 150"/>
                <a:gd name="T76" fmla="*/ 14 w 115"/>
                <a:gd name="T77" fmla="*/ 134 h 150"/>
                <a:gd name="T78" fmla="*/ 2 w 115"/>
                <a:gd name="T79" fmla="*/ 114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5"/>
                <a:gd name="T121" fmla="*/ 0 h 150"/>
                <a:gd name="T122" fmla="*/ 115 w 115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5" h="150">
                  <a:moveTo>
                    <a:pt x="0" y="100"/>
                  </a:moveTo>
                  <a:lnTo>
                    <a:pt x="18" y="99"/>
                  </a:lnTo>
                  <a:lnTo>
                    <a:pt x="20" y="106"/>
                  </a:lnTo>
                  <a:lnTo>
                    <a:pt x="21" y="111"/>
                  </a:lnTo>
                  <a:lnTo>
                    <a:pt x="24" y="117"/>
                  </a:lnTo>
                  <a:lnTo>
                    <a:pt x="32" y="126"/>
                  </a:lnTo>
                  <a:lnTo>
                    <a:pt x="38" y="128"/>
                  </a:lnTo>
                  <a:lnTo>
                    <a:pt x="52" y="131"/>
                  </a:lnTo>
                  <a:lnTo>
                    <a:pt x="61" y="133"/>
                  </a:lnTo>
                  <a:lnTo>
                    <a:pt x="68" y="133"/>
                  </a:lnTo>
                  <a:lnTo>
                    <a:pt x="74" y="131"/>
                  </a:lnTo>
                  <a:lnTo>
                    <a:pt x="85" y="126"/>
                  </a:lnTo>
                  <a:lnTo>
                    <a:pt x="89" y="124"/>
                  </a:lnTo>
                  <a:lnTo>
                    <a:pt x="95" y="116"/>
                  </a:lnTo>
                  <a:lnTo>
                    <a:pt x="97" y="113"/>
                  </a:lnTo>
                  <a:lnTo>
                    <a:pt x="97" y="104"/>
                  </a:lnTo>
                  <a:lnTo>
                    <a:pt x="95" y="100"/>
                  </a:lnTo>
                  <a:lnTo>
                    <a:pt x="92" y="96"/>
                  </a:lnTo>
                  <a:lnTo>
                    <a:pt x="89" y="93"/>
                  </a:lnTo>
                  <a:lnTo>
                    <a:pt x="85" y="90"/>
                  </a:lnTo>
                  <a:lnTo>
                    <a:pt x="79" y="87"/>
                  </a:lnTo>
                  <a:lnTo>
                    <a:pt x="71" y="84"/>
                  </a:lnTo>
                  <a:lnTo>
                    <a:pt x="37" y="76"/>
                  </a:lnTo>
                  <a:lnTo>
                    <a:pt x="27" y="71"/>
                  </a:lnTo>
                  <a:lnTo>
                    <a:pt x="20" y="67"/>
                  </a:lnTo>
                  <a:lnTo>
                    <a:pt x="15" y="63"/>
                  </a:lnTo>
                  <a:lnTo>
                    <a:pt x="11" y="57"/>
                  </a:lnTo>
                  <a:lnTo>
                    <a:pt x="8" y="51"/>
                  </a:lnTo>
                  <a:lnTo>
                    <a:pt x="5" y="40"/>
                  </a:lnTo>
                  <a:lnTo>
                    <a:pt x="8" y="26"/>
                  </a:lnTo>
                  <a:lnTo>
                    <a:pt x="12" y="20"/>
                  </a:lnTo>
                  <a:lnTo>
                    <a:pt x="15" y="16"/>
                  </a:lnTo>
                  <a:lnTo>
                    <a:pt x="24" y="7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7" y="0"/>
                  </a:lnTo>
                  <a:lnTo>
                    <a:pt x="71" y="1"/>
                  </a:lnTo>
                  <a:lnTo>
                    <a:pt x="85" y="6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4" y="20"/>
                  </a:lnTo>
                  <a:lnTo>
                    <a:pt x="109" y="31"/>
                  </a:lnTo>
                  <a:lnTo>
                    <a:pt x="111" y="43"/>
                  </a:lnTo>
                  <a:lnTo>
                    <a:pt x="92" y="44"/>
                  </a:lnTo>
                  <a:lnTo>
                    <a:pt x="89" y="33"/>
                  </a:lnTo>
                  <a:lnTo>
                    <a:pt x="87" y="27"/>
                  </a:lnTo>
                  <a:lnTo>
                    <a:pt x="82" y="24"/>
                  </a:lnTo>
                  <a:lnTo>
                    <a:pt x="72" y="18"/>
                  </a:lnTo>
                  <a:lnTo>
                    <a:pt x="57" y="17"/>
                  </a:lnTo>
                  <a:lnTo>
                    <a:pt x="42" y="18"/>
                  </a:lnTo>
                  <a:lnTo>
                    <a:pt x="32" y="23"/>
                  </a:lnTo>
                  <a:lnTo>
                    <a:pt x="28" y="27"/>
                  </a:lnTo>
                  <a:lnTo>
                    <a:pt x="25" y="33"/>
                  </a:lnTo>
                  <a:lnTo>
                    <a:pt x="24" y="38"/>
                  </a:lnTo>
                  <a:lnTo>
                    <a:pt x="27" y="47"/>
                  </a:lnTo>
                  <a:lnTo>
                    <a:pt x="29" y="51"/>
                  </a:lnTo>
                  <a:lnTo>
                    <a:pt x="39" y="57"/>
                  </a:lnTo>
                  <a:lnTo>
                    <a:pt x="58" y="61"/>
                  </a:lnTo>
                  <a:lnTo>
                    <a:pt x="78" y="67"/>
                  </a:lnTo>
                  <a:lnTo>
                    <a:pt x="91" y="71"/>
                  </a:lnTo>
                  <a:lnTo>
                    <a:pt x="98" y="76"/>
                  </a:lnTo>
                  <a:lnTo>
                    <a:pt x="104" y="80"/>
                  </a:lnTo>
                  <a:lnTo>
                    <a:pt x="109" y="86"/>
                  </a:lnTo>
                  <a:lnTo>
                    <a:pt x="112" y="91"/>
                  </a:lnTo>
                  <a:lnTo>
                    <a:pt x="115" y="99"/>
                  </a:lnTo>
                  <a:lnTo>
                    <a:pt x="115" y="106"/>
                  </a:lnTo>
                  <a:lnTo>
                    <a:pt x="114" y="114"/>
                  </a:lnTo>
                  <a:lnTo>
                    <a:pt x="112" y="121"/>
                  </a:lnTo>
                  <a:lnTo>
                    <a:pt x="108" y="128"/>
                  </a:lnTo>
                  <a:lnTo>
                    <a:pt x="104" y="134"/>
                  </a:lnTo>
                  <a:lnTo>
                    <a:pt x="97" y="140"/>
                  </a:lnTo>
                  <a:lnTo>
                    <a:pt x="89" y="144"/>
                  </a:lnTo>
                  <a:lnTo>
                    <a:pt x="77" y="149"/>
                  </a:lnTo>
                  <a:lnTo>
                    <a:pt x="61" y="150"/>
                  </a:lnTo>
                  <a:lnTo>
                    <a:pt x="44" y="149"/>
                  </a:lnTo>
                  <a:lnTo>
                    <a:pt x="28" y="144"/>
                  </a:lnTo>
                  <a:lnTo>
                    <a:pt x="21" y="140"/>
                  </a:lnTo>
                  <a:lnTo>
                    <a:pt x="14" y="134"/>
                  </a:lnTo>
                  <a:lnTo>
                    <a:pt x="8" y="126"/>
                  </a:lnTo>
                  <a:lnTo>
                    <a:pt x="2" y="114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22" name="Rectangle 42"/>
            <p:cNvSpPr>
              <a:spLocks noChangeArrowheads="1"/>
            </p:cNvSpPr>
            <p:nvPr/>
          </p:nvSpPr>
          <p:spPr bwMode="auto">
            <a:xfrm>
              <a:off x="4398" y="1562"/>
              <a:ext cx="77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23" name="Freeform 43"/>
            <p:cNvSpPr>
              <a:spLocks/>
            </p:cNvSpPr>
            <p:nvPr/>
          </p:nvSpPr>
          <p:spPr bwMode="auto">
            <a:xfrm>
              <a:off x="4472" y="1529"/>
              <a:ext cx="77" cy="78"/>
            </a:xfrm>
            <a:custGeom>
              <a:avLst/>
              <a:gdLst>
                <a:gd name="T0" fmla="*/ 77 w 77"/>
                <a:gd name="T1" fmla="*/ 39 h 78"/>
                <a:gd name="T2" fmla="*/ 0 w 77"/>
                <a:gd name="T3" fmla="*/ 0 h 78"/>
                <a:gd name="T4" fmla="*/ 0 w 77"/>
                <a:gd name="T5" fmla="*/ 78 h 78"/>
                <a:gd name="T6" fmla="*/ 77 w 77"/>
                <a:gd name="T7" fmla="*/ 39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8"/>
                <a:gd name="T14" fmla="*/ 77 w 77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8">
                  <a:moveTo>
                    <a:pt x="77" y="39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77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24" name="Freeform 44"/>
            <p:cNvSpPr>
              <a:spLocks noEditPoints="1"/>
            </p:cNvSpPr>
            <p:nvPr/>
          </p:nvSpPr>
          <p:spPr bwMode="auto">
            <a:xfrm>
              <a:off x="926" y="1152"/>
              <a:ext cx="78" cy="114"/>
            </a:xfrm>
            <a:custGeom>
              <a:avLst/>
              <a:gdLst>
                <a:gd name="T0" fmla="*/ 64 w 78"/>
                <a:gd name="T1" fmla="*/ 113 h 114"/>
                <a:gd name="T2" fmla="*/ 64 w 78"/>
                <a:gd name="T3" fmla="*/ 103 h 114"/>
                <a:gd name="T4" fmla="*/ 54 w 78"/>
                <a:gd name="T5" fmla="*/ 111 h 114"/>
                <a:gd name="T6" fmla="*/ 39 w 78"/>
                <a:gd name="T7" fmla="*/ 114 h 114"/>
                <a:gd name="T8" fmla="*/ 31 w 78"/>
                <a:gd name="T9" fmla="*/ 114 h 114"/>
                <a:gd name="T10" fmla="*/ 26 w 78"/>
                <a:gd name="T11" fmla="*/ 113 h 114"/>
                <a:gd name="T12" fmla="*/ 19 w 78"/>
                <a:gd name="T13" fmla="*/ 108 h 114"/>
                <a:gd name="T14" fmla="*/ 13 w 78"/>
                <a:gd name="T15" fmla="*/ 106 h 114"/>
                <a:gd name="T16" fmla="*/ 9 w 78"/>
                <a:gd name="T17" fmla="*/ 100 h 114"/>
                <a:gd name="T18" fmla="*/ 6 w 78"/>
                <a:gd name="T19" fmla="*/ 94 h 114"/>
                <a:gd name="T20" fmla="*/ 3 w 78"/>
                <a:gd name="T21" fmla="*/ 87 h 114"/>
                <a:gd name="T22" fmla="*/ 0 w 78"/>
                <a:gd name="T23" fmla="*/ 73 h 114"/>
                <a:gd name="T24" fmla="*/ 0 w 78"/>
                <a:gd name="T25" fmla="*/ 64 h 114"/>
                <a:gd name="T26" fmla="*/ 3 w 78"/>
                <a:gd name="T27" fmla="*/ 57 h 114"/>
                <a:gd name="T28" fmla="*/ 4 w 78"/>
                <a:gd name="T29" fmla="*/ 50 h 114"/>
                <a:gd name="T30" fmla="*/ 13 w 78"/>
                <a:gd name="T31" fmla="*/ 38 h 114"/>
                <a:gd name="T32" fmla="*/ 19 w 78"/>
                <a:gd name="T33" fmla="*/ 34 h 114"/>
                <a:gd name="T34" fmla="*/ 24 w 78"/>
                <a:gd name="T35" fmla="*/ 31 h 114"/>
                <a:gd name="T36" fmla="*/ 31 w 78"/>
                <a:gd name="T37" fmla="*/ 30 h 114"/>
                <a:gd name="T38" fmla="*/ 46 w 78"/>
                <a:gd name="T39" fmla="*/ 30 h 114"/>
                <a:gd name="T40" fmla="*/ 53 w 78"/>
                <a:gd name="T41" fmla="*/ 33 h 114"/>
                <a:gd name="T42" fmla="*/ 58 w 78"/>
                <a:gd name="T43" fmla="*/ 37 h 114"/>
                <a:gd name="T44" fmla="*/ 63 w 78"/>
                <a:gd name="T45" fmla="*/ 41 h 114"/>
                <a:gd name="T46" fmla="*/ 63 w 78"/>
                <a:gd name="T47" fmla="*/ 0 h 114"/>
                <a:gd name="T48" fmla="*/ 78 w 78"/>
                <a:gd name="T49" fmla="*/ 0 h 114"/>
                <a:gd name="T50" fmla="*/ 78 w 78"/>
                <a:gd name="T51" fmla="*/ 113 h 114"/>
                <a:gd name="T52" fmla="*/ 64 w 78"/>
                <a:gd name="T53" fmla="*/ 113 h 114"/>
                <a:gd name="T54" fmla="*/ 16 w 78"/>
                <a:gd name="T55" fmla="*/ 73 h 114"/>
                <a:gd name="T56" fmla="*/ 16 w 78"/>
                <a:gd name="T57" fmla="*/ 80 h 114"/>
                <a:gd name="T58" fmla="*/ 17 w 78"/>
                <a:gd name="T59" fmla="*/ 86 h 114"/>
                <a:gd name="T60" fmla="*/ 20 w 78"/>
                <a:gd name="T61" fmla="*/ 91 h 114"/>
                <a:gd name="T62" fmla="*/ 23 w 78"/>
                <a:gd name="T63" fmla="*/ 96 h 114"/>
                <a:gd name="T64" fmla="*/ 29 w 78"/>
                <a:gd name="T65" fmla="*/ 100 h 114"/>
                <a:gd name="T66" fmla="*/ 34 w 78"/>
                <a:gd name="T67" fmla="*/ 103 h 114"/>
                <a:gd name="T68" fmla="*/ 47 w 78"/>
                <a:gd name="T69" fmla="*/ 103 h 114"/>
                <a:gd name="T70" fmla="*/ 53 w 78"/>
                <a:gd name="T71" fmla="*/ 100 h 114"/>
                <a:gd name="T72" fmla="*/ 57 w 78"/>
                <a:gd name="T73" fmla="*/ 96 h 114"/>
                <a:gd name="T74" fmla="*/ 63 w 78"/>
                <a:gd name="T75" fmla="*/ 87 h 114"/>
                <a:gd name="T76" fmla="*/ 64 w 78"/>
                <a:gd name="T77" fmla="*/ 80 h 114"/>
                <a:gd name="T78" fmla="*/ 64 w 78"/>
                <a:gd name="T79" fmla="*/ 73 h 114"/>
                <a:gd name="T80" fmla="*/ 63 w 78"/>
                <a:gd name="T81" fmla="*/ 58 h 114"/>
                <a:gd name="T82" fmla="*/ 57 w 78"/>
                <a:gd name="T83" fmla="*/ 48 h 114"/>
                <a:gd name="T84" fmla="*/ 53 w 78"/>
                <a:gd name="T85" fmla="*/ 44 h 114"/>
                <a:gd name="T86" fmla="*/ 47 w 78"/>
                <a:gd name="T87" fmla="*/ 41 h 114"/>
                <a:gd name="T88" fmla="*/ 33 w 78"/>
                <a:gd name="T89" fmla="*/ 41 h 114"/>
                <a:gd name="T90" fmla="*/ 27 w 78"/>
                <a:gd name="T91" fmla="*/ 44 h 114"/>
                <a:gd name="T92" fmla="*/ 23 w 78"/>
                <a:gd name="T93" fmla="*/ 48 h 114"/>
                <a:gd name="T94" fmla="*/ 17 w 78"/>
                <a:gd name="T95" fmla="*/ 58 h 114"/>
                <a:gd name="T96" fmla="*/ 16 w 78"/>
                <a:gd name="T97" fmla="*/ 73 h 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8"/>
                <a:gd name="T148" fmla="*/ 0 h 114"/>
                <a:gd name="T149" fmla="*/ 78 w 78"/>
                <a:gd name="T150" fmla="*/ 114 h 1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8" h="114">
                  <a:moveTo>
                    <a:pt x="64" y="113"/>
                  </a:moveTo>
                  <a:lnTo>
                    <a:pt x="64" y="103"/>
                  </a:lnTo>
                  <a:lnTo>
                    <a:pt x="54" y="111"/>
                  </a:lnTo>
                  <a:lnTo>
                    <a:pt x="39" y="114"/>
                  </a:lnTo>
                  <a:lnTo>
                    <a:pt x="31" y="114"/>
                  </a:lnTo>
                  <a:lnTo>
                    <a:pt x="26" y="113"/>
                  </a:lnTo>
                  <a:lnTo>
                    <a:pt x="19" y="108"/>
                  </a:lnTo>
                  <a:lnTo>
                    <a:pt x="13" y="106"/>
                  </a:lnTo>
                  <a:lnTo>
                    <a:pt x="9" y="100"/>
                  </a:lnTo>
                  <a:lnTo>
                    <a:pt x="6" y="94"/>
                  </a:lnTo>
                  <a:lnTo>
                    <a:pt x="3" y="87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3" y="57"/>
                  </a:lnTo>
                  <a:lnTo>
                    <a:pt x="4" y="50"/>
                  </a:lnTo>
                  <a:lnTo>
                    <a:pt x="13" y="38"/>
                  </a:lnTo>
                  <a:lnTo>
                    <a:pt x="19" y="34"/>
                  </a:lnTo>
                  <a:lnTo>
                    <a:pt x="24" y="31"/>
                  </a:lnTo>
                  <a:lnTo>
                    <a:pt x="31" y="30"/>
                  </a:lnTo>
                  <a:lnTo>
                    <a:pt x="46" y="30"/>
                  </a:lnTo>
                  <a:lnTo>
                    <a:pt x="53" y="33"/>
                  </a:lnTo>
                  <a:lnTo>
                    <a:pt x="58" y="37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78" y="0"/>
                  </a:lnTo>
                  <a:lnTo>
                    <a:pt x="78" y="113"/>
                  </a:lnTo>
                  <a:lnTo>
                    <a:pt x="64" y="113"/>
                  </a:lnTo>
                  <a:close/>
                  <a:moveTo>
                    <a:pt x="16" y="73"/>
                  </a:moveTo>
                  <a:lnTo>
                    <a:pt x="16" y="80"/>
                  </a:lnTo>
                  <a:lnTo>
                    <a:pt x="17" y="86"/>
                  </a:lnTo>
                  <a:lnTo>
                    <a:pt x="20" y="91"/>
                  </a:lnTo>
                  <a:lnTo>
                    <a:pt x="23" y="96"/>
                  </a:lnTo>
                  <a:lnTo>
                    <a:pt x="29" y="100"/>
                  </a:lnTo>
                  <a:lnTo>
                    <a:pt x="34" y="103"/>
                  </a:lnTo>
                  <a:lnTo>
                    <a:pt x="47" y="103"/>
                  </a:lnTo>
                  <a:lnTo>
                    <a:pt x="53" y="100"/>
                  </a:lnTo>
                  <a:lnTo>
                    <a:pt x="57" y="96"/>
                  </a:lnTo>
                  <a:lnTo>
                    <a:pt x="63" y="87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3" y="58"/>
                  </a:lnTo>
                  <a:lnTo>
                    <a:pt x="57" y="48"/>
                  </a:lnTo>
                  <a:lnTo>
                    <a:pt x="53" y="44"/>
                  </a:lnTo>
                  <a:lnTo>
                    <a:pt x="47" y="41"/>
                  </a:lnTo>
                  <a:lnTo>
                    <a:pt x="33" y="41"/>
                  </a:lnTo>
                  <a:lnTo>
                    <a:pt x="27" y="44"/>
                  </a:lnTo>
                  <a:lnTo>
                    <a:pt x="23" y="48"/>
                  </a:lnTo>
                  <a:lnTo>
                    <a:pt x="17" y="58"/>
                  </a:lnTo>
                  <a:lnTo>
                    <a:pt x="1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25" name="Freeform 45"/>
            <p:cNvSpPr>
              <a:spLocks/>
            </p:cNvSpPr>
            <p:nvPr/>
          </p:nvSpPr>
          <p:spPr bwMode="auto">
            <a:xfrm>
              <a:off x="1027" y="1150"/>
              <a:ext cx="42" cy="148"/>
            </a:xfrm>
            <a:custGeom>
              <a:avLst/>
              <a:gdLst>
                <a:gd name="T0" fmla="*/ 30 w 42"/>
                <a:gd name="T1" fmla="*/ 148 h 148"/>
                <a:gd name="T2" fmla="*/ 19 w 42"/>
                <a:gd name="T3" fmla="*/ 132 h 148"/>
                <a:gd name="T4" fmla="*/ 9 w 42"/>
                <a:gd name="T5" fmla="*/ 115 h 148"/>
                <a:gd name="T6" fmla="*/ 3 w 42"/>
                <a:gd name="T7" fmla="*/ 95 h 148"/>
                <a:gd name="T8" fmla="*/ 0 w 42"/>
                <a:gd name="T9" fmla="*/ 75 h 148"/>
                <a:gd name="T10" fmla="*/ 2 w 42"/>
                <a:gd name="T11" fmla="*/ 56 h 148"/>
                <a:gd name="T12" fmla="*/ 7 w 42"/>
                <a:gd name="T13" fmla="*/ 39 h 148"/>
                <a:gd name="T14" fmla="*/ 17 w 42"/>
                <a:gd name="T15" fmla="*/ 20 h 148"/>
                <a:gd name="T16" fmla="*/ 30 w 42"/>
                <a:gd name="T17" fmla="*/ 0 h 148"/>
                <a:gd name="T18" fmla="*/ 42 w 42"/>
                <a:gd name="T19" fmla="*/ 0 h 148"/>
                <a:gd name="T20" fmla="*/ 33 w 42"/>
                <a:gd name="T21" fmla="*/ 15 h 148"/>
                <a:gd name="T22" fmla="*/ 27 w 42"/>
                <a:gd name="T23" fmla="*/ 23 h 148"/>
                <a:gd name="T24" fmla="*/ 23 w 42"/>
                <a:gd name="T25" fmla="*/ 35 h 148"/>
                <a:gd name="T26" fmla="*/ 20 w 42"/>
                <a:gd name="T27" fmla="*/ 46 h 148"/>
                <a:gd name="T28" fmla="*/ 17 w 42"/>
                <a:gd name="T29" fmla="*/ 60 h 148"/>
                <a:gd name="T30" fmla="*/ 16 w 42"/>
                <a:gd name="T31" fmla="*/ 75 h 148"/>
                <a:gd name="T32" fmla="*/ 19 w 42"/>
                <a:gd name="T33" fmla="*/ 99 h 148"/>
                <a:gd name="T34" fmla="*/ 27 w 42"/>
                <a:gd name="T35" fmla="*/ 123 h 148"/>
                <a:gd name="T36" fmla="*/ 42 w 42"/>
                <a:gd name="T37" fmla="*/ 148 h 148"/>
                <a:gd name="T38" fmla="*/ 30 w 42"/>
                <a:gd name="T39" fmla="*/ 148 h 1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148"/>
                <a:gd name="T62" fmla="*/ 42 w 42"/>
                <a:gd name="T63" fmla="*/ 148 h 1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148">
                  <a:moveTo>
                    <a:pt x="30" y="148"/>
                  </a:moveTo>
                  <a:lnTo>
                    <a:pt x="19" y="132"/>
                  </a:lnTo>
                  <a:lnTo>
                    <a:pt x="9" y="115"/>
                  </a:lnTo>
                  <a:lnTo>
                    <a:pt x="3" y="95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7" y="39"/>
                  </a:lnTo>
                  <a:lnTo>
                    <a:pt x="17" y="2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33" y="15"/>
                  </a:lnTo>
                  <a:lnTo>
                    <a:pt x="27" y="23"/>
                  </a:lnTo>
                  <a:lnTo>
                    <a:pt x="23" y="35"/>
                  </a:lnTo>
                  <a:lnTo>
                    <a:pt x="20" y="46"/>
                  </a:lnTo>
                  <a:lnTo>
                    <a:pt x="17" y="60"/>
                  </a:lnTo>
                  <a:lnTo>
                    <a:pt x="16" y="75"/>
                  </a:lnTo>
                  <a:lnTo>
                    <a:pt x="19" y="99"/>
                  </a:lnTo>
                  <a:lnTo>
                    <a:pt x="27" y="123"/>
                  </a:lnTo>
                  <a:lnTo>
                    <a:pt x="42" y="148"/>
                  </a:lnTo>
                  <a:lnTo>
                    <a:pt x="30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26" name="Freeform 46"/>
            <p:cNvSpPr>
              <a:spLocks/>
            </p:cNvSpPr>
            <p:nvPr/>
          </p:nvSpPr>
          <p:spPr bwMode="auto">
            <a:xfrm>
              <a:off x="1089" y="1152"/>
              <a:ext cx="97" cy="113"/>
            </a:xfrm>
            <a:custGeom>
              <a:avLst/>
              <a:gdLst>
                <a:gd name="T0" fmla="*/ 0 w 97"/>
                <a:gd name="T1" fmla="*/ 113 h 113"/>
                <a:gd name="T2" fmla="*/ 0 w 97"/>
                <a:gd name="T3" fmla="*/ 0 h 113"/>
                <a:gd name="T4" fmla="*/ 17 w 97"/>
                <a:gd name="T5" fmla="*/ 0 h 113"/>
                <a:gd name="T6" fmla="*/ 17 w 97"/>
                <a:gd name="T7" fmla="*/ 47 h 113"/>
                <a:gd name="T8" fmla="*/ 81 w 97"/>
                <a:gd name="T9" fmla="*/ 47 h 113"/>
                <a:gd name="T10" fmla="*/ 81 w 97"/>
                <a:gd name="T11" fmla="*/ 0 h 113"/>
                <a:gd name="T12" fmla="*/ 97 w 97"/>
                <a:gd name="T13" fmla="*/ 0 h 113"/>
                <a:gd name="T14" fmla="*/ 97 w 97"/>
                <a:gd name="T15" fmla="*/ 113 h 113"/>
                <a:gd name="T16" fmla="*/ 81 w 97"/>
                <a:gd name="T17" fmla="*/ 113 h 113"/>
                <a:gd name="T18" fmla="*/ 81 w 97"/>
                <a:gd name="T19" fmla="*/ 60 h 113"/>
                <a:gd name="T20" fmla="*/ 17 w 97"/>
                <a:gd name="T21" fmla="*/ 60 h 113"/>
                <a:gd name="T22" fmla="*/ 17 w 97"/>
                <a:gd name="T23" fmla="*/ 113 h 113"/>
                <a:gd name="T24" fmla="*/ 0 w 97"/>
                <a:gd name="T25" fmla="*/ 113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113"/>
                <a:gd name="T41" fmla="*/ 97 w 97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113">
                  <a:moveTo>
                    <a:pt x="0" y="1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97" y="113"/>
                  </a:lnTo>
                  <a:lnTo>
                    <a:pt x="81" y="113"/>
                  </a:lnTo>
                  <a:lnTo>
                    <a:pt x="81" y="60"/>
                  </a:lnTo>
                  <a:lnTo>
                    <a:pt x="17" y="60"/>
                  </a:lnTo>
                  <a:lnTo>
                    <a:pt x="17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27" name="Freeform 47"/>
            <p:cNvSpPr>
              <a:spLocks/>
            </p:cNvSpPr>
            <p:nvPr/>
          </p:nvSpPr>
          <p:spPr bwMode="auto">
            <a:xfrm>
              <a:off x="1258" y="1150"/>
              <a:ext cx="42" cy="148"/>
            </a:xfrm>
            <a:custGeom>
              <a:avLst/>
              <a:gdLst>
                <a:gd name="T0" fmla="*/ 12 w 42"/>
                <a:gd name="T1" fmla="*/ 148 h 148"/>
                <a:gd name="T2" fmla="*/ 0 w 42"/>
                <a:gd name="T3" fmla="*/ 148 h 148"/>
                <a:gd name="T4" fmla="*/ 15 w 42"/>
                <a:gd name="T5" fmla="*/ 123 h 148"/>
                <a:gd name="T6" fmla="*/ 23 w 42"/>
                <a:gd name="T7" fmla="*/ 99 h 148"/>
                <a:gd name="T8" fmla="*/ 26 w 42"/>
                <a:gd name="T9" fmla="*/ 75 h 148"/>
                <a:gd name="T10" fmla="*/ 26 w 42"/>
                <a:gd name="T11" fmla="*/ 60 h 148"/>
                <a:gd name="T12" fmla="*/ 23 w 42"/>
                <a:gd name="T13" fmla="*/ 46 h 148"/>
                <a:gd name="T14" fmla="*/ 15 w 42"/>
                <a:gd name="T15" fmla="*/ 23 h 148"/>
                <a:gd name="T16" fmla="*/ 13 w 42"/>
                <a:gd name="T17" fmla="*/ 19 h 148"/>
                <a:gd name="T18" fmla="*/ 9 w 42"/>
                <a:gd name="T19" fmla="*/ 15 h 148"/>
                <a:gd name="T20" fmla="*/ 6 w 42"/>
                <a:gd name="T21" fmla="*/ 7 h 148"/>
                <a:gd name="T22" fmla="*/ 0 w 42"/>
                <a:gd name="T23" fmla="*/ 0 h 148"/>
                <a:gd name="T24" fmla="*/ 12 w 42"/>
                <a:gd name="T25" fmla="*/ 0 h 148"/>
                <a:gd name="T26" fmla="*/ 26 w 42"/>
                <a:gd name="T27" fmla="*/ 20 h 148"/>
                <a:gd name="T28" fmla="*/ 36 w 42"/>
                <a:gd name="T29" fmla="*/ 39 h 148"/>
                <a:gd name="T30" fmla="*/ 40 w 42"/>
                <a:gd name="T31" fmla="*/ 56 h 148"/>
                <a:gd name="T32" fmla="*/ 42 w 42"/>
                <a:gd name="T33" fmla="*/ 75 h 148"/>
                <a:gd name="T34" fmla="*/ 40 w 42"/>
                <a:gd name="T35" fmla="*/ 95 h 148"/>
                <a:gd name="T36" fmla="*/ 33 w 42"/>
                <a:gd name="T37" fmla="*/ 115 h 148"/>
                <a:gd name="T38" fmla="*/ 23 w 42"/>
                <a:gd name="T39" fmla="*/ 132 h 148"/>
                <a:gd name="T40" fmla="*/ 12 w 42"/>
                <a:gd name="T41" fmla="*/ 148 h 1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48"/>
                <a:gd name="T65" fmla="*/ 42 w 42"/>
                <a:gd name="T66" fmla="*/ 148 h 1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48">
                  <a:moveTo>
                    <a:pt x="12" y="148"/>
                  </a:moveTo>
                  <a:lnTo>
                    <a:pt x="0" y="148"/>
                  </a:lnTo>
                  <a:lnTo>
                    <a:pt x="15" y="123"/>
                  </a:lnTo>
                  <a:lnTo>
                    <a:pt x="23" y="99"/>
                  </a:lnTo>
                  <a:lnTo>
                    <a:pt x="26" y="75"/>
                  </a:lnTo>
                  <a:lnTo>
                    <a:pt x="26" y="60"/>
                  </a:lnTo>
                  <a:lnTo>
                    <a:pt x="23" y="46"/>
                  </a:lnTo>
                  <a:lnTo>
                    <a:pt x="15" y="23"/>
                  </a:lnTo>
                  <a:lnTo>
                    <a:pt x="13" y="19"/>
                  </a:lnTo>
                  <a:lnTo>
                    <a:pt x="9" y="15"/>
                  </a:lnTo>
                  <a:lnTo>
                    <a:pt x="6" y="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0"/>
                  </a:lnTo>
                  <a:lnTo>
                    <a:pt x="36" y="39"/>
                  </a:lnTo>
                  <a:lnTo>
                    <a:pt x="40" y="56"/>
                  </a:lnTo>
                  <a:lnTo>
                    <a:pt x="42" y="75"/>
                  </a:lnTo>
                  <a:lnTo>
                    <a:pt x="40" y="95"/>
                  </a:lnTo>
                  <a:lnTo>
                    <a:pt x="33" y="115"/>
                  </a:lnTo>
                  <a:lnTo>
                    <a:pt x="23" y="132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28" name="Freeform 48"/>
            <p:cNvSpPr>
              <a:spLocks/>
            </p:cNvSpPr>
            <p:nvPr/>
          </p:nvSpPr>
          <p:spPr bwMode="auto">
            <a:xfrm>
              <a:off x="1210" y="1240"/>
              <a:ext cx="23" cy="56"/>
            </a:xfrm>
            <a:custGeom>
              <a:avLst/>
              <a:gdLst>
                <a:gd name="T0" fmla="*/ 23 w 23"/>
                <a:gd name="T1" fmla="*/ 56 h 56"/>
                <a:gd name="T2" fmla="*/ 14 w 23"/>
                <a:gd name="T3" fmla="*/ 56 h 56"/>
                <a:gd name="T4" fmla="*/ 14 w 23"/>
                <a:gd name="T5" fmla="*/ 12 h 56"/>
                <a:gd name="T6" fmla="*/ 11 w 23"/>
                <a:gd name="T7" fmla="*/ 15 h 56"/>
                <a:gd name="T8" fmla="*/ 7 w 23"/>
                <a:gd name="T9" fmla="*/ 18 h 56"/>
                <a:gd name="T10" fmla="*/ 3 w 23"/>
                <a:gd name="T11" fmla="*/ 19 h 56"/>
                <a:gd name="T12" fmla="*/ 0 w 23"/>
                <a:gd name="T13" fmla="*/ 20 h 56"/>
                <a:gd name="T14" fmla="*/ 0 w 23"/>
                <a:gd name="T15" fmla="*/ 13 h 56"/>
                <a:gd name="T16" fmla="*/ 5 w 23"/>
                <a:gd name="T17" fmla="*/ 10 h 56"/>
                <a:gd name="T18" fmla="*/ 10 w 23"/>
                <a:gd name="T19" fmla="*/ 8 h 56"/>
                <a:gd name="T20" fmla="*/ 17 w 23"/>
                <a:gd name="T21" fmla="*/ 0 h 56"/>
                <a:gd name="T22" fmla="*/ 23 w 23"/>
                <a:gd name="T23" fmla="*/ 0 h 56"/>
                <a:gd name="T24" fmla="*/ 23 w 23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56"/>
                <a:gd name="T41" fmla="*/ 23 w 23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56">
                  <a:moveTo>
                    <a:pt x="23" y="56"/>
                  </a:moveTo>
                  <a:lnTo>
                    <a:pt x="14" y="56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7" y="18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5" y="10"/>
                  </a:lnTo>
                  <a:lnTo>
                    <a:pt x="10" y="8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29" name="Rectangle 49"/>
            <p:cNvSpPr>
              <a:spLocks noChangeArrowheads="1"/>
            </p:cNvSpPr>
            <p:nvPr/>
          </p:nvSpPr>
          <p:spPr bwMode="auto">
            <a:xfrm>
              <a:off x="882" y="1076"/>
              <a:ext cx="453" cy="303"/>
            </a:xfrm>
            <a:prstGeom prst="rect">
              <a:avLst/>
            </a:prstGeom>
            <a:noFill/>
            <a:ln w="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30" name="Freeform 50"/>
            <p:cNvSpPr>
              <a:spLocks noEditPoints="1"/>
            </p:cNvSpPr>
            <p:nvPr/>
          </p:nvSpPr>
          <p:spPr bwMode="auto">
            <a:xfrm>
              <a:off x="926" y="1455"/>
              <a:ext cx="78" cy="114"/>
            </a:xfrm>
            <a:custGeom>
              <a:avLst/>
              <a:gdLst>
                <a:gd name="T0" fmla="*/ 64 w 78"/>
                <a:gd name="T1" fmla="*/ 113 h 114"/>
                <a:gd name="T2" fmla="*/ 64 w 78"/>
                <a:gd name="T3" fmla="*/ 103 h 114"/>
                <a:gd name="T4" fmla="*/ 54 w 78"/>
                <a:gd name="T5" fmla="*/ 112 h 114"/>
                <a:gd name="T6" fmla="*/ 39 w 78"/>
                <a:gd name="T7" fmla="*/ 114 h 114"/>
                <a:gd name="T8" fmla="*/ 31 w 78"/>
                <a:gd name="T9" fmla="*/ 114 h 114"/>
                <a:gd name="T10" fmla="*/ 26 w 78"/>
                <a:gd name="T11" fmla="*/ 113 h 114"/>
                <a:gd name="T12" fmla="*/ 19 w 78"/>
                <a:gd name="T13" fmla="*/ 109 h 114"/>
                <a:gd name="T14" fmla="*/ 13 w 78"/>
                <a:gd name="T15" fmla="*/ 106 h 114"/>
                <a:gd name="T16" fmla="*/ 9 w 78"/>
                <a:gd name="T17" fmla="*/ 100 h 114"/>
                <a:gd name="T18" fmla="*/ 6 w 78"/>
                <a:gd name="T19" fmla="*/ 94 h 114"/>
                <a:gd name="T20" fmla="*/ 3 w 78"/>
                <a:gd name="T21" fmla="*/ 87 h 114"/>
                <a:gd name="T22" fmla="*/ 0 w 78"/>
                <a:gd name="T23" fmla="*/ 73 h 114"/>
                <a:gd name="T24" fmla="*/ 0 w 78"/>
                <a:gd name="T25" fmla="*/ 64 h 114"/>
                <a:gd name="T26" fmla="*/ 3 w 78"/>
                <a:gd name="T27" fmla="*/ 57 h 114"/>
                <a:gd name="T28" fmla="*/ 4 w 78"/>
                <a:gd name="T29" fmla="*/ 50 h 114"/>
                <a:gd name="T30" fmla="*/ 13 w 78"/>
                <a:gd name="T31" fmla="*/ 39 h 114"/>
                <a:gd name="T32" fmla="*/ 19 w 78"/>
                <a:gd name="T33" fmla="*/ 34 h 114"/>
                <a:gd name="T34" fmla="*/ 24 w 78"/>
                <a:gd name="T35" fmla="*/ 32 h 114"/>
                <a:gd name="T36" fmla="*/ 31 w 78"/>
                <a:gd name="T37" fmla="*/ 30 h 114"/>
                <a:gd name="T38" fmla="*/ 46 w 78"/>
                <a:gd name="T39" fmla="*/ 30 h 114"/>
                <a:gd name="T40" fmla="*/ 53 w 78"/>
                <a:gd name="T41" fmla="*/ 33 h 114"/>
                <a:gd name="T42" fmla="*/ 58 w 78"/>
                <a:gd name="T43" fmla="*/ 37 h 114"/>
                <a:gd name="T44" fmla="*/ 63 w 78"/>
                <a:gd name="T45" fmla="*/ 42 h 114"/>
                <a:gd name="T46" fmla="*/ 63 w 78"/>
                <a:gd name="T47" fmla="*/ 0 h 114"/>
                <a:gd name="T48" fmla="*/ 78 w 78"/>
                <a:gd name="T49" fmla="*/ 0 h 114"/>
                <a:gd name="T50" fmla="*/ 78 w 78"/>
                <a:gd name="T51" fmla="*/ 113 h 114"/>
                <a:gd name="T52" fmla="*/ 64 w 78"/>
                <a:gd name="T53" fmla="*/ 113 h 114"/>
                <a:gd name="T54" fmla="*/ 16 w 78"/>
                <a:gd name="T55" fmla="*/ 73 h 114"/>
                <a:gd name="T56" fmla="*/ 16 w 78"/>
                <a:gd name="T57" fmla="*/ 80 h 114"/>
                <a:gd name="T58" fmla="*/ 17 w 78"/>
                <a:gd name="T59" fmla="*/ 86 h 114"/>
                <a:gd name="T60" fmla="*/ 20 w 78"/>
                <a:gd name="T61" fmla="*/ 92 h 114"/>
                <a:gd name="T62" fmla="*/ 23 w 78"/>
                <a:gd name="T63" fmla="*/ 96 h 114"/>
                <a:gd name="T64" fmla="*/ 29 w 78"/>
                <a:gd name="T65" fmla="*/ 100 h 114"/>
                <a:gd name="T66" fmla="*/ 34 w 78"/>
                <a:gd name="T67" fmla="*/ 103 h 114"/>
                <a:gd name="T68" fmla="*/ 47 w 78"/>
                <a:gd name="T69" fmla="*/ 103 h 114"/>
                <a:gd name="T70" fmla="*/ 53 w 78"/>
                <a:gd name="T71" fmla="*/ 100 h 114"/>
                <a:gd name="T72" fmla="*/ 57 w 78"/>
                <a:gd name="T73" fmla="*/ 96 h 114"/>
                <a:gd name="T74" fmla="*/ 63 w 78"/>
                <a:gd name="T75" fmla="*/ 87 h 114"/>
                <a:gd name="T76" fmla="*/ 64 w 78"/>
                <a:gd name="T77" fmla="*/ 80 h 114"/>
                <a:gd name="T78" fmla="*/ 64 w 78"/>
                <a:gd name="T79" fmla="*/ 73 h 114"/>
                <a:gd name="T80" fmla="*/ 63 w 78"/>
                <a:gd name="T81" fmla="*/ 59 h 114"/>
                <a:gd name="T82" fmla="*/ 57 w 78"/>
                <a:gd name="T83" fmla="*/ 49 h 114"/>
                <a:gd name="T84" fmla="*/ 53 w 78"/>
                <a:gd name="T85" fmla="*/ 44 h 114"/>
                <a:gd name="T86" fmla="*/ 47 w 78"/>
                <a:gd name="T87" fmla="*/ 42 h 114"/>
                <a:gd name="T88" fmla="*/ 33 w 78"/>
                <a:gd name="T89" fmla="*/ 42 h 114"/>
                <a:gd name="T90" fmla="*/ 27 w 78"/>
                <a:gd name="T91" fmla="*/ 44 h 114"/>
                <a:gd name="T92" fmla="*/ 23 w 78"/>
                <a:gd name="T93" fmla="*/ 49 h 114"/>
                <a:gd name="T94" fmla="*/ 17 w 78"/>
                <a:gd name="T95" fmla="*/ 59 h 114"/>
                <a:gd name="T96" fmla="*/ 16 w 78"/>
                <a:gd name="T97" fmla="*/ 73 h 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8"/>
                <a:gd name="T148" fmla="*/ 0 h 114"/>
                <a:gd name="T149" fmla="*/ 78 w 78"/>
                <a:gd name="T150" fmla="*/ 114 h 1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8" h="114">
                  <a:moveTo>
                    <a:pt x="64" y="113"/>
                  </a:moveTo>
                  <a:lnTo>
                    <a:pt x="64" y="103"/>
                  </a:lnTo>
                  <a:lnTo>
                    <a:pt x="54" y="112"/>
                  </a:lnTo>
                  <a:lnTo>
                    <a:pt x="39" y="114"/>
                  </a:lnTo>
                  <a:lnTo>
                    <a:pt x="31" y="114"/>
                  </a:lnTo>
                  <a:lnTo>
                    <a:pt x="26" y="113"/>
                  </a:lnTo>
                  <a:lnTo>
                    <a:pt x="19" y="109"/>
                  </a:lnTo>
                  <a:lnTo>
                    <a:pt x="13" y="106"/>
                  </a:lnTo>
                  <a:lnTo>
                    <a:pt x="9" y="100"/>
                  </a:lnTo>
                  <a:lnTo>
                    <a:pt x="6" y="94"/>
                  </a:lnTo>
                  <a:lnTo>
                    <a:pt x="3" y="87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3" y="57"/>
                  </a:lnTo>
                  <a:lnTo>
                    <a:pt x="4" y="50"/>
                  </a:lnTo>
                  <a:lnTo>
                    <a:pt x="13" y="39"/>
                  </a:lnTo>
                  <a:lnTo>
                    <a:pt x="19" y="34"/>
                  </a:lnTo>
                  <a:lnTo>
                    <a:pt x="24" y="32"/>
                  </a:lnTo>
                  <a:lnTo>
                    <a:pt x="31" y="30"/>
                  </a:lnTo>
                  <a:lnTo>
                    <a:pt x="46" y="30"/>
                  </a:lnTo>
                  <a:lnTo>
                    <a:pt x="53" y="33"/>
                  </a:lnTo>
                  <a:lnTo>
                    <a:pt x="58" y="37"/>
                  </a:lnTo>
                  <a:lnTo>
                    <a:pt x="63" y="42"/>
                  </a:lnTo>
                  <a:lnTo>
                    <a:pt x="63" y="0"/>
                  </a:lnTo>
                  <a:lnTo>
                    <a:pt x="78" y="0"/>
                  </a:lnTo>
                  <a:lnTo>
                    <a:pt x="78" y="113"/>
                  </a:lnTo>
                  <a:lnTo>
                    <a:pt x="64" y="113"/>
                  </a:lnTo>
                  <a:close/>
                  <a:moveTo>
                    <a:pt x="16" y="73"/>
                  </a:moveTo>
                  <a:lnTo>
                    <a:pt x="16" y="80"/>
                  </a:lnTo>
                  <a:lnTo>
                    <a:pt x="17" y="86"/>
                  </a:lnTo>
                  <a:lnTo>
                    <a:pt x="20" y="92"/>
                  </a:lnTo>
                  <a:lnTo>
                    <a:pt x="23" y="96"/>
                  </a:lnTo>
                  <a:lnTo>
                    <a:pt x="29" y="100"/>
                  </a:lnTo>
                  <a:lnTo>
                    <a:pt x="34" y="103"/>
                  </a:lnTo>
                  <a:lnTo>
                    <a:pt x="47" y="103"/>
                  </a:lnTo>
                  <a:lnTo>
                    <a:pt x="53" y="100"/>
                  </a:lnTo>
                  <a:lnTo>
                    <a:pt x="57" y="96"/>
                  </a:lnTo>
                  <a:lnTo>
                    <a:pt x="63" y="87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3" y="59"/>
                  </a:lnTo>
                  <a:lnTo>
                    <a:pt x="57" y="49"/>
                  </a:lnTo>
                  <a:lnTo>
                    <a:pt x="53" y="44"/>
                  </a:lnTo>
                  <a:lnTo>
                    <a:pt x="47" y="42"/>
                  </a:lnTo>
                  <a:lnTo>
                    <a:pt x="33" y="42"/>
                  </a:lnTo>
                  <a:lnTo>
                    <a:pt x="27" y="44"/>
                  </a:lnTo>
                  <a:lnTo>
                    <a:pt x="23" y="49"/>
                  </a:lnTo>
                  <a:lnTo>
                    <a:pt x="17" y="59"/>
                  </a:lnTo>
                  <a:lnTo>
                    <a:pt x="1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31" name="Freeform 51"/>
            <p:cNvSpPr>
              <a:spLocks/>
            </p:cNvSpPr>
            <p:nvPr/>
          </p:nvSpPr>
          <p:spPr bwMode="auto">
            <a:xfrm>
              <a:off x="1027" y="1454"/>
              <a:ext cx="42" cy="147"/>
            </a:xfrm>
            <a:custGeom>
              <a:avLst/>
              <a:gdLst>
                <a:gd name="T0" fmla="*/ 30 w 42"/>
                <a:gd name="T1" fmla="*/ 147 h 147"/>
                <a:gd name="T2" fmla="*/ 19 w 42"/>
                <a:gd name="T3" fmla="*/ 131 h 147"/>
                <a:gd name="T4" fmla="*/ 9 w 42"/>
                <a:gd name="T5" fmla="*/ 114 h 147"/>
                <a:gd name="T6" fmla="*/ 3 w 42"/>
                <a:gd name="T7" fmla="*/ 94 h 147"/>
                <a:gd name="T8" fmla="*/ 0 w 42"/>
                <a:gd name="T9" fmla="*/ 74 h 147"/>
                <a:gd name="T10" fmla="*/ 2 w 42"/>
                <a:gd name="T11" fmla="*/ 55 h 147"/>
                <a:gd name="T12" fmla="*/ 7 w 42"/>
                <a:gd name="T13" fmla="*/ 38 h 147"/>
                <a:gd name="T14" fmla="*/ 17 w 42"/>
                <a:gd name="T15" fmla="*/ 20 h 147"/>
                <a:gd name="T16" fmla="*/ 30 w 42"/>
                <a:gd name="T17" fmla="*/ 0 h 147"/>
                <a:gd name="T18" fmla="*/ 42 w 42"/>
                <a:gd name="T19" fmla="*/ 0 h 147"/>
                <a:gd name="T20" fmla="*/ 33 w 42"/>
                <a:gd name="T21" fmla="*/ 14 h 147"/>
                <a:gd name="T22" fmla="*/ 27 w 42"/>
                <a:gd name="T23" fmla="*/ 22 h 147"/>
                <a:gd name="T24" fmla="*/ 23 w 42"/>
                <a:gd name="T25" fmla="*/ 34 h 147"/>
                <a:gd name="T26" fmla="*/ 20 w 42"/>
                <a:gd name="T27" fmla="*/ 45 h 147"/>
                <a:gd name="T28" fmla="*/ 17 w 42"/>
                <a:gd name="T29" fmla="*/ 60 h 147"/>
                <a:gd name="T30" fmla="*/ 16 w 42"/>
                <a:gd name="T31" fmla="*/ 74 h 147"/>
                <a:gd name="T32" fmla="*/ 19 w 42"/>
                <a:gd name="T33" fmla="*/ 98 h 147"/>
                <a:gd name="T34" fmla="*/ 27 w 42"/>
                <a:gd name="T35" fmla="*/ 123 h 147"/>
                <a:gd name="T36" fmla="*/ 42 w 42"/>
                <a:gd name="T37" fmla="*/ 147 h 147"/>
                <a:gd name="T38" fmla="*/ 30 w 42"/>
                <a:gd name="T39" fmla="*/ 147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147"/>
                <a:gd name="T62" fmla="*/ 42 w 42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147">
                  <a:moveTo>
                    <a:pt x="30" y="147"/>
                  </a:moveTo>
                  <a:lnTo>
                    <a:pt x="19" y="131"/>
                  </a:lnTo>
                  <a:lnTo>
                    <a:pt x="9" y="114"/>
                  </a:lnTo>
                  <a:lnTo>
                    <a:pt x="3" y="94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7" y="38"/>
                  </a:lnTo>
                  <a:lnTo>
                    <a:pt x="17" y="2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33" y="14"/>
                  </a:lnTo>
                  <a:lnTo>
                    <a:pt x="27" y="22"/>
                  </a:lnTo>
                  <a:lnTo>
                    <a:pt x="23" y="34"/>
                  </a:lnTo>
                  <a:lnTo>
                    <a:pt x="20" y="45"/>
                  </a:lnTo>
                  <a:lnTo>
                    <a:pt x="17" y="60"/>
                  </a:lnTo>
                  <a:lnTo>
                    <a:pt x="16" y="74"/>
                  </a:lnTo>
                  <a:lnTo>
                    <a:pt x="19" y="98"/>
                  </a:lnTo>
                  <a:lnTo>
                    <a:pt x="27" y="123"/>
                  </a:lnTo>
                  <a:lnTo>
                    <a:pt x="42" y="147"/>
                  </a:lnTo>
                  <a:lnTo>
                    <a:pt x="30" y="1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32" name="Freeform 52"/>
            <p:cNvSpPr>
              <a:spLocks/>
            </p:cNvSpPr>
            <p:nvPr/>
          </p:nvSpPr>
          <p:spPr bwMode="auto">
            <a:xfrm>
              <a:off x="1089" y="1455"/>
              <a:ext cx="97" cy="113"/>
            </a:xfrm>
            <a:custGeom>
              <a:avLst/>
              <a:gdLst>
                <a:gd name="T0" fmla="*/ 0 w 97"/>
                <a:gd name="T1" fmla="*/ 113 h 113"/>
                <a:gd name="T2" fmla="*/ 0 w 97"/>
                <a:gd name="T3" fmla="*/ 0 h 113"/>
                <a:gd name="T4" fmla="*/ 17 w 97"/>
                <a:gd name="T5" fmla="*/ 0 h 113"/>
                <a:gd name="T6" fmla="*/ 17 w 97"/>
                <a:gd name="T7" fmla="*/ 47 h 113"/>
                <a:gd name="T8" fmla="*/ 81 w 97"/>
                <a:gd name="T9" fmla="*/ 47 h 113"/>
                <a:gd name="T10" fmla="*/ 81 w 97"/>
                <a:gd name="T11" fmla="*/ 0 h 113"/>
                <a:gd name="T12" fmla="*/ 97 w 97"/>
                <a:gd name="T13" fmla="*/ 0 h 113"/>
                <a:gd name="T14" fmla="*/ 97 w 97"/>
                <a:gd name="T15" fmla="*/ 113 h 113"/>
                <a:gd name="T16" fmla="*/ 81 w 97"/>
                <a:gd name="T17" fmla="*/ 113 h 113"/>
                <a:gd name="T18" fmla="*/ 81 w 97"/>
                <a:gd name="T19" fmla="*/ 60 h 113"/>
                <a:gd name="T20" fmla="*/ 17 w 97"/>
                <a:gd name="T21" fmla="*/ 60 h 113"/>
                <a:gd name="T22" fmla="*/ 17 w 97"/>
                <a:gd name="T23" fmla="*/ 113 h 113"/>
                <a:gd name="T24" fmla="*/ 0 w 97"/>
                <a:gd name="T25" fmla="*/ 113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113"/>
                <a:gd name="T41" fmla="*/ 97 w 97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113">
                  <a:moveTo>
                    <a:pt x="0" y="1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97" y="113"/>
                  </a:lnTo>
                  <a:lnTo>
                    <a:pt x="81" y="113"/>
                  </a:lnTo>
                  <a:lnTo>
                    <a:pt x="81" y="60"/>
                  </a:lnTo>
                  <a:lnTo>
                    <a:pt x="17" y="60"/>
                  </a:lnTo>
                  <a:lnTo>
                    <a:pt x="17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33" name="Freeform 53"/>
            <p:cNvSpPr>
              <a:spLocks/>
            </p:cNvSpPr>
            <p:nvPr/>
          </p:nvSpPr>
          <p:spPr bwMode="auto">
            <a:xfrm>
              <a:off x="1258" y="1454"/>
              <a:ext cx="42" cy="147"/>
            </a:xfrm>
            <a:custGeom>
              <a:avLst/>
              <a:gdLst>
                <a:gd name="T0" fmla="*/ 12 w 42"/>
                <a:gd name="T1" fmla="*/ 147 h 147"/>
                <a:gd name="T2" fmla="*/ 0 w 42"/>
                <a:gd name="T3" fmla="*/ 147 h 147"/>
                <a:gd name="T4" fmla="*/ 15 w 42"/>
                <a:gd name="T5" fmla="*/ 123 h 147"/>
                <a:gd name="T6" fmla="*/ 23 w 42"/>
                <a:gd name="T7" fmla="*/ 98 h 147"/>
                <a:gd name="T8" fmla="*/ 26 w 42"/>
                <a:gd name="T9" fmla="*/ 74 h 147"/>
                <a:gd name="T10" fmla="*/ 26 w 42"/>
                <a:gd name="T11" fmla="*/ 60 h 147"/>
                <a:gd name="T12" fmla="*/ 23 w 42"/>
                <a:gd name="T13" fmla="*/ 45 h 147"/>
                <a:gd name="T14" fmla="*/ 15 w 42"/>
                <a:gd name="T15" fmla="*/ 22 h 147"/>
                <a:gd name="T16" fmla="*/ 13 w 42"/>
                <a:gd name="T17" fmla="*/ 18 h 147"/>
                <a:gd name="T18" fmla="*/ 9 w 42"/>
                <a:gd name="T19" fmla="*/ 14 h 147"/>
                <a:gd name="T20" fmla="*/ 6 w 42"/>
                <a:gd name="T21" fmla="*/ 7 h 147"/>
                <a:gd name="T22" fmla="*/ 0 w 42"/>
                <a:gd name="T23" fmla="*/ 0 h 147"/>
                <a:gd name="T24" fmla="*/ 12 w 42"/>
                <a:gd name="T25" fmla="*/ 0 h 147"/>
                <a:gd name="T26" fmla="*/ 26 w 42"/>
                <a:gd name="T27" fmla="*/ 20 h 147"/>
                <a:gd name="T28" fmla="*/ 36 w 42"/>
                <a:gd name="T29" fmla="*/ 38 h 147"/>
                <a:gd name="T30" fmla="*/ 40 w 42"/>
                <a:gd name="T31" fmla="*/ 55 h 147"/>
                <a:gd name="T32" fmla="*/ 42 w 42"/>
                <a:gd name="T33" fmla="*/ 74 h 147"/>
                <a:gd name="T34" fmla="*/ 40 w 42"/>
                <a:gd name="T35" fmla="*/ 94 h 147"/>
                <a:gd name="T36" fmla="*/ 33 w 42"/>
                <a:gd name="T37" fmla="*/ 114 h 147"/>
                <a:gd name="T38" fmla="*/ 23 w 42"/>
                <a:gd name="T39" fmla="*/ 131 h 147"/>
                <a:gd name="T40" fmla="*/ 12 w 42"/>
                <a:gd name="T41" fmla="*/ 147 h 1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47"/>
                <a:gd name="T65" fmla="*/ 42 w 42"/>
                <a:gd name="T66" fmla="*/ 147 h 1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47">
                  <a:moveTo>
                    <a:pt x="12" y="147"/>
                  </a:moveTo>
                  <a:lnTo>
                    <a:pt x="0" y="147"/>
                  </a:lnTo>
                  <a:lnTo>
                    <a:pt x="15" y="123"/>
                  </a:lnTo>
                  <a:lnTo>
                    <a:pt x="23" y="98"/>
                  </a:lnTo>
                  <a:lnTo>
                    <a:pt x="26" y="74"/>
                  </a:lnTo>
                  <a:lnTo>
                    <a:pt x="26" y="60"/>
                  </a:lnTo>
                  <a:lnTo>
                    <a:pt x="23" y="45"/>
                  </a:lnTo>
                  <a:lnTo>
                    <a:pt x="15" y="22"/>
                  </a:lnTo>
                  <a:lnTo>
                    <a:pt x="13" y="18"/>
                  </a:lnTo>
                  <a:lnTo>
                    <a:pt x="9" y="14"/>
                  </a:lnTo>
                  <a:lnTo>
                    <a:pt x="6" y="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0"/>
                  </a:lnTo>
                  <a:lnTo>
                    <a:pt x="36" y="38"/>
                  </a:lnTo>
                  <a:lnTo>
                    <a:pt x="40" y="55"/>
                  </a:lnTo>
                  <a:lnTo>
                    <a:pt x="42" y="74"/>
                  </a:lnTo>
                  <a:lnTo>
                    <a:pt x="40" y="94"/>
                  </a:lnTo>
                  <a:lnTo>
                    <a:pt x="33" y="114"/>
                  </a:lnTo>
                  <a:lnTo>
                    <a:pt x="23" y="131"/>
                  </a:lnTo>
                  <a:lnTo>
                    <a:pt x="12" y="1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34" name="Freeform 54"/>
            <p:cNvSpPr>
              <a:spLocks/>
            </p:cNvSpPr>
            <p:nvPr/>
          </p:nvSpPr>
          <p:spPr bwMode="auto">
            <a:xfrm>
              <a:off x="1203" y="1544"/>
              <a:ext cx="41" cy="56"/>
            </a:xfrm>
            <a:custGeom>
              <a:avLst/>
              <a:gdLst>
                <a:gd name="T0" fmla="*/ 41 w 41"/>
                <a:gd name="T1" fmla="*/ 48 h 56"/>
                <a:gd name="T2" fmla="*/ 41 w 41"/>
                <a:gd name="T3" fmla="*/ 56 h 56"/>
                <a:gd name="T4" fmla="*/ 0 w 41"/>
                <a:gd name="T5" fmla="*/ 56 h 56"/>
                <a:gd name="T6" fmla="*/ 0 w 41"/>
                <a:gd name="T7" fmla="*/ 51 h 56"/>
                <a:gd name="T8" fmla="*/ 5 w 41"/>
                <a:gd name="T9" fmla="*/ 43 h 56"/>
                <a:gd name="T10" fmla="*/ 8 w 41"/>
                <a:gd name="T11" fmla="*/ 40 h 56"/>
                <a:gd name="T12" fmla="*/ 11 w 41"/>
                <a:gd name="T13" fmla="*/ 38 h 56"/>
                <a:gd name="T14" fmla="*/ 15 w 41"/>
                <a:gd name="T15" fmla="*/ 34 h 56"/>
                <a:gd name="T16" fmla="*/ 21 w 41"/>
                <a:gd name="T17" fmla="*/ 30 h 56"/>
                <a:gd name="T18" fmla="*/ 25 w 41"/>
                <a:gd name="T19" fmla="*/ 25 h 56"/>
                <a:gd name="T20" fmla="*/ 30 w 41"/>
                <a:gd name="T21" fmla="*/ 23 h 56"/>
                <a:gd name="T22" fmla="*/ 32 w 41"/>
                <a:gd name="T23" fmla="*/ 18 h 56"/>
                <a:gd name="T24" fmla="*/ 32 w 41"/>
                <a:gd name="T25" fmla="*/ 11 h 56"/>
                <a:gd name="T26" fmla="*/ 30 w 41"/>
                <a:gd name="T27" fmla="*/ 8 h 56"/>
                <a:gd name="T28" fmla="*/ 24 w 41"/>
                <a:gd name="T29" fmla="*/ 5 h 56"/>
                <a:gd name="T30" fmla="*/ 18 w 41"/>
                <a:gd name="T31" fmla="*/ 5 h 56"/>
                <a:gd name="T32" fmla="*/ 14 w 41"/>
                <a:gd name="T33" fmla="*/ 7 h 56"/>
                <a:gd name="T34" fmla="*/ 12 w 41"/>
                <a:gd name="T35" fmla="*/ 8 h 56"/>
                <a:gd name="T36" fmla="*/ 10 w 41"/>
                <a:gd name="T37" fmla="*/ 10 h 56"/>
                <a:gd name="T38" fmla="*/ 10 w 41"/>
                <a:gd name="T39" fmla="*/ 13 h 56"/>
                <a:gd name="T40" fmla="*/ 8 w 41"/>
                <a:gd name="T41" fmla="*/ 15 h 56"/>
                <a:gd name="T42" fmla="*/ 1 w 41"/>
                <a:gd name="T43" fmla="*/ 15 h 56"/>
                <a:gd name="T44" fmla="*/ 4 w 41"/>
                <a:gd name="T45" fmla="*/ 7 h 56"/>
                <a:gd name="T46" fmla="*/ 7 w 41"/>
                <a:gd name="T47" fmla="*/ 3 h 56"/>
                <a:gd name="T48" fmla="*/ 15 w 41"/>
                <a:gd name="T49" fmla="*/ 0 h 56"/>
                <a:gd name="T50" fmla="*/ 27 w 41"/>
                <a:gd name="T51" fmla="*/ 0 h 56"/>
                <a:gd name="T52" fmla="*/ 31 w 41"/>
                <a:gd name="T53" fmla="*/ 1 h 56"/>
                <a:gd name="T54" fmla="*/ 35 w 41"/>
                <a:gd name="T55" fmla="*/ 4 h 56"/>
                <a:gd name="T56" fmla="*/ 38 w 41"/>
                <a:gd name="T57" fmla="*/ 7 h 56"/>
                <a:gd name="T58" fmla="*/ 40 w 41"/>
                <a:gd name="T59" fmla="*/ 11 h 56"/>
                <a:gd name="T60" fmla="*/ 41 w 41"/>
                <a:gd name="T61" fmla="*/ 14 h 56"/>
                <a:gd name="T62" fmla="*/ 40 w 41"/>
                <a:gd name="T63" fmla="*/ 18 h 56"/>
                <a:gd name="T64" fmla="*/ 40 w 41"/>
                <a:gd name="T65" fmla="*/ 21 h 56"/>
                <a:gd name="T66" fmla="*/ 37 w 41"/>
                <a:gd name="T67" fmla="*/ 24 h 56"/>
                <a:gd name="T68" fmla="*/ 34 w 41"/>
                <a:gd name="T69" fmla="*/ 28 h 56"/>
                <a:gd name="T70" fmla="*/ 31 w 41"/>
                <a:gd name="T71" fmla="*/ 31 h 56"/>
                <a:gd name="T72" fmla="*/ 27 w 41"/>
                <a:gd name="T73" fmla="*/ 34 h 56"/>
                <a:gd name="T74" fmla="*/ 22 w 41"/>
                <a:gd name="T75" fmla="*/ 38 h 56"/>
                <a:gd name="T76" fmla="*/ 18 w 41"/>
                <a:gd name="T77" fmla="*/ 41 h 56"/>
                <a:gd name="T78" fmla="*/ 14 w 41"/>
                <a:gd name="T79" fmla="*/ 46 h 56"/>
                <a:gd name="T80" fmla="*/ 11 w 41"/>
                <a:gd name="T81" fmla="*/ 47 h 56"/>
                <a:gd name="T82" fmla="*/ 10 w 41"/>
                <a:gd name="T83" fmla="*/ 48 h 56"/>
                <a:gd name="T84" fmla="*/ 41 w 41"/>
                <a:gd name="T85" fmla="*/ 48 h 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56"/>
                <a:gd name="T131" fmla="*/ 41 w 41"/>
                <a:gd name="T132" fmla="*/ 56 h 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56">
                  <a:moveTo>
                    <a:pt x="41" y="48"/>
                  </a:moveTo>
                  <a:lnTo>
                    <a:pt x="41" y="56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8"/>
                  </a:lnTo>
                  <a:lnTo>
                    <a:pt x="15" y="34"/>
                  </a:lnTo>
                  <a:lnTo>
                    <a:pt x="21" y="30"/>
                  </a:lnTo>
                  <a:lnTo>
                    <a:pt x="25" y="25"/>
                  </a:lnTo>
                  <a:lnTo>
                    <a:pt x="30" y="23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30" y="8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1" y="15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37" y="24"/>
                  </a:lnTo>
                  <a:lnTo>
                    <a:pt x="34" y="28"/>
                  </a:lnTo>
                  <a:lnTo>
                    <a:pt x="31" y="31"/>
                  </a:lnTo>
                  <a:lnTo>
                    <a:pt x="27" y="34"/>
                  </a:lnTo>
                  <a:lnTo>
                    <a:pt x="22" y="38"/>
                  </a:lnTo>
                  <a:lnTo>
                    <a:pt x="18" y="41"/>
                  </a:lnTo>
                  <a:lnTo>
                    <a:pt x="14" y="46"/>
                  </a:lnTo>
                  <a:lnTo>
                    <a:pt x="11" y="47"/>
                  </a:lnTo>
                  <a:lnTo>
                    <a:pt x="10" y="48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35" name="Rectangle 55"/>
            <p:cNvSpPr>
              <a:spLocks noChangeArrowheads="1"/>
            </p:cNvSpPr>
            <p:nvPr/>
          </p:nvSpPr>
          <p:spPr bwMode="auto">
            <a:xfrm>
              <a:off x="882" y="1379"/>
              <a:ext cx="453" cy="305"/>
            </a:xfrm>
            <a:prstGeom prst="rect">
              <a:avLst/>
            </a:prstGeom>
            <a:noFill/>
            <a:ln w="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36" name="Freeform 56"/>
            <p:cNvSpPr>
              <a:spLocks noEditPoints="1"/>
            </p:cNvSpPr>
            <p:nvPr/>
          </p:nvSpPr>
          <p:spPr bwMode="auto">
            <a:xfrm>
              <a:off x="926" y="1910"/>
              <a:ext cx="78" cy="114"/>
            </a:xfrm>
            <a:custGeom>
              <a:avLst/>
              <a:gdLst>
                <a:gd name="T0" fmla="*/ 64 w 78"/>
                <a:gd name="T1" fmla="*/ 113 h 114"/>
                <a:gd name="T2" fmla="*/ 64 w 78"/>
                <a:gd name="T3" fmla="*/ 103 h 114"/>
                <a:gd name="T4" fmla="*/ 54 w 78"/>
                <a:gd name="T5" fmla="*/ 112 h 114"/>
                <a:gd name="T6" fmla="*/ 39 w 78"/>
                <a:gd name="T7" fmla="*/ 114 h 114"/>
                <a:gd name="T8" fmla="*/ 31 w 78"/>
                <a:gd name="T9" fmla="*/ 114 h 114"/>
                <a:gd name="T10" fmla="*/ 26 w 78"/>
                <a:gd name="T11" fmla="*/ 113 h 114"/>
                <a:gd name="T12" fmla="*/ 19 w 78"/>
                <a:gd name="T13" fmla="*/ 109 h 114"/>
                <a:gd name="T14" fmla="*/ 13 w 78"/>
                <a:gd name="T15" fmla="*/ 106 h 114"/>
                <a:gd name="T16" fmla="*/ 9 w 78"/>
                <a:gd name="T17" fmla="*/ 100 h 114"/>
                <a:gd name="T18" fmla="*/ 6 w 78"/>
                <a:gd name="T19" fmla="*/ 94 h 114"/>
                <a:gd name="T20" fmla="*/ 3 w 78"/>
                <a:gd name="T21" fmla="*/ 87 h 114"/>
                <a:gd name="T22" fmla="*/ 0 w 78"/>
                <a:gd name="T23" fmla="*/ 73 h 114"/>
                <a:gd name="T24" fmla="*/ 0 w 78"/>
                <a:gd name="T25" fmla="*/ 64 h 114"/>
                <a:gd name="T26" fmla="*/ 3 w 78"/>
                <a:gd name="T27" fmla="*/ 57 h 114"/>
                <a:gd name="T28" fmla="*/ 4 w 78"/>
                <a:gd name="T29" fmla="*/ 50 h 114"/>
                <a:gd name="T30" fmla="*/ 13 w 78"/>
                <a:gd name="T31" fmla="*/ 39 h 114"/>
                <a:gd name="T32" fmla="*/ 19 w 78"/>
                <a:gd name="T33" fmla="*/ 34 h 114"/>
                <a:gd name="T34" fmla="*/ 24 w 78"/>
                <a:gd name="T35" fmla="*/ 31 h 114"/>
                <a:gd name="T36" fmla="*/ 31 w 78"/>
                <a:gd name="T37" fmla="*/ 30 h 114"/>
                <a:gd name="T38" fmla="*/ 46 w 78"/>
                <a:gd name="T39" fmla="*/ 30 h 114"/>
                <a:gd name="T40" fmla="*/ 53 w 78"/>
                <a:gd name="T41" fmla="*/ 33 h 114"/>
                <a:gd name="T42" fmla="*/ 58 w 78"/>
                <a:gd name="T43" fmla="*/ 37 h 114"/>
                <a:gd name="T44" fmla="*/ 63 w 78"/>
                <a:gd name="T45" fmla="*/ 41 h 114"/>
                <a:gd name="T46" fmla="*/ 63 w 78"/>
                <a:gd name="T47" fmla="*/ 0 h 114"/>
                <a:gd name="T48" fmla="*/ 78 w 78"/>
                <a:gd name="T49" fmla="*/ 0 h 114"/>
                <a:gd name="T50" fmla="*/ 78 w 78"/>
                <a:gd name="T51" fmla="*/ 113 h 114"/>
                <a:gd name="T52" fmla="*/ 64 w 78"/>
                <a:gd name="T53" fmla="*/ 113 h 114"/>
                <a:gd name="T54" fmla="*/ 16 w 78"/>
                <a:gd name="T55" fmla="*/ 73 h 114"/>
                <a:gd name="T56" fmla="*/ 16 w 78"/>
                <a:gd name="T57" fmla="*/ 80 h 114"/>
                <a:gd name="T58" fmla="*/ 17 w 78"/>
                <a:gd name="T59" fmla="*/ 86 h 114"/>
                <a:gd name="T60" fmla="*/ 20 w 78"/>
                <a:gd name="T61" fmla="*/ 91 h 114"/>
                <a:gd name="T62" fmla="*/ 23 w 78"/>
                <a:gd name="T63" fmla="*/ 96 h 114"/>
                <a:gd name="T64" fmla="*/ 29 w 78"/>
                <a:gd name="T65" fmla="*/ 100 h 114"/>
                <a:gd name="T66" fmla="*/ 34 w 78"/>
                <a:gd name="T67" fmla="*/ 103 h 114"/>
                <a:gd name="T68" fmla="*/ 47 w 78"/>
                <a:gd name="T69" fmla="*/ 103 h 114"/>
                <a:gd name="T70" fmla="*/ 53 w 78"/>
                <a:gd name="T71" fmla="*/ 100 h 114"/>
                <a:gd name="T72" fmla="*/ 57 w 78"/>
                <a:gd name="T73" fmla="*/ 96 h 114"/>
                <a:gd name="T74" fmla="*/ 63 w 78"/>
                <a:gd name="T75" fmla="*/ 87 h 114"/>
                <a:gd name="T76" fmla="*/ 64 w 78"/>
                <a:gd name="T77" fmla="*/ 80 h 114"/>
                <a:gd name="T78" fmla="*/ 64 w 78"/>
                <a:gd name="T79" fmla="*/ 73 h 114"/>
                <a:gd name="T80" fmla="*/ 63 w 78"/>
                <a:gd name="T81" fmla="*/ 59 h 114"/>
                <a:gd name="T82" fmla="*/ 57 w 78"/>
                <a:gd name="T83" fmla="*/ 49 h 114"/>
                <a:gd name="T84" fmla="*/ 53 w 78"/>
                <a:gd name="T85" fmla="*/ 44 h 114"/>
                <a:gd name="T86" fmla="*/ 47 w 78"/>
                <a:gd name="T87" fmla="*/ 41 h 114"/>
                <a:gd name="T88" fmla="*/ 33 w 78"/>
                <a:gd name="T89" fmla="*/ 41 h 114"/>
                <a:gd name="T90" fmla="*/ 27 w 78"/>
                <a:gd name="T91" fmla="*/ 44 h 114"/>
                <a:gd name="T92" fmla="*/ 23 w 78"/>
                <a:gd name="T93" fmla="*/ 49 h 114"/>
                <a:gd name="T94" fmla="*/ 17 w 78"/>
                <a:gd name="T95" fmla="*/ 59 h 114"/>
                <a:gd name="T96" fmla="*/ 16 w 78"/>
                <a:gd name="T97" fmla="*/ 73 h 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8"/>
                <a:gd name="T148" fmla="*/ 0 h 114"/>
                <a:gd name="T149" fmla="*/ 78 w 78"/>
                <a:gd name="T150" fmla="*/ 114 h 1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8" h="114">
                  <a:moveTo>
                    <a:pt x="64" y="113"/>
                  </a:moveTo>
                  <a:lnTo>
                    <a:pt x="64" y="103"/>
                  </a:lnTo>
                  <a:lnTo>
                    <a:pt x="54" y="112"/>
                  </a:lnTo>
                  <a:lnTo>
                    <a:pt x="39" y="114"/>
                  </a:lnTo>
                  <a:lnTo>
                    <a:pt x="31" y="114"/>
                  </a:lnTo>
                  <a:lnTo>
                    <a:pt x="26" y="113"/>
                  </a:lnTo>
                  <a:lnTo>
                    <a:pt x="19" y="109"/>
                  </a:lnTo>
                  <a:lnTo>
                    <a:pt x="13" y="106"/>
                  </a:lnTo>
                  <a:lnTo>
                    <a:pt x="9" y="100"/>
                  </a:lnTo>
                  <a:lnTo>
                    <a:pt x="6" y="94"/>
                  </a:lnTo>
                  <a:lnTo>
                    <a:pt x="3" y="87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3" y="57"/>
                  </a:lnTo>
                  <a:lnTo>
                    <a:pt x="4" y="50"/>
                  </a:lnTo>
                  <a:lnTo>
                    <a:pt x="13" y="39"/>
                  </a:lnTo>
                  <a:lnTo>
                    <a:pt x="19" y="34"/>
                  </a:lnTo>
                  <a:lnTo>
                    <a:pt x="24" y="31"/>
                  </a:lnTo>
                  <a:lnTo>
                    <a:pt x="31" y="30"/>
                  </a:lnTo>
                  <a:lnTo>
                    <a:pt x="46" y="30"/>
                  </a:lnTo>
                  <a:lnTo>
                    <a:pt x="53" y="33"/>
                  </a:lnTo>
                  <a:lnTo>
                    <a:pt x="58" y="37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78" y="0"/>
                  </a:lnTo>
                  <a:lnTo>
                    <a:pt x="78" y="113"/>
                  </a:lnTo>
                  <a:lnTo>
                    <a:pt x="64" y="113"/>
                  </a:lnTo>
                  <a:close/>
                  <a:moveTo>
                    <a:pt x="16" y="73"/>
                  </a:moveTo>
                  <a:lnTo>
                    <a:pt x="16" y="80"/>
                  </a:lnTo>
                  <a:lnTo>
                    <a:pt x="17" y="86"/>
                  </a:lnTo>
                  <a:lnTo>
                    <a:pt x="20" y="91"/>
                  </a:lnTo>
                  <a:lnTo>
                    <a:pt x="23" y="96"/>
                  </a:lnTo>
                  <a:lnTo>
                    <a:pt x="29" y="100"/>
                  </a:lnTo>
                  <a:lnTo>
                    <a:pt x="34" y="103"/>
                  </a:lnTo>
                  <a:lnTo>
                    <a:pt x="47" y="103"/>
                  </a:lnTo>
                  <a:lnTo>
                    <a:pt x="53" y="100"/>
                  </a:lnTo>
                  <a:lnTo>
                    <a:pt x="57" y="96"/>
                  </a:lnTo>
                  <a:lnTo>
                    <a:pt x="63" y="87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3" y="59"/>
                  </a:lnTo>
                  <a:lnTo>
                    <a:pt x="57" y="49"/>
                  </a:lnTo>
                  <a:lnTo>
                    <a:pt x="53" y="44"/>
                  </a:lnTo>
                  <a:lnTo>
                    <a:pt x="47" y="41"/>
                  </a:lnTo>
                  <a:lnTo>
                    <a:pt x="33" y="41"/>
                  </a:lnTo>
                  <a:lnTo>
                    <a:pt x="27" y="44"/>
                  </a:lnTo>
                  <a:lnTo>
                    <a:pt x="23" y="49"/>
                  </a:lnTo>
                  <a:lnTo>
                    <a:pt x="17" y="59"/>
                  </a:lnTo>
                  <a:lnTo>
                    <a:pt x="1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37" name="Freeform 57"/>
            <p:cNvSpPr>
              <a:spLocks/>
            </p:cNvSpPr>
            <p:nvPr/>
          </p:nvSpPr>
          <p:spPr bwMode="auto">
            <a:xfrm>
              <a:off x="1027" y="1908"/>
              <a:ext cx="42" cy="148"/>
            </a:xfrm>
            <a:custGeom>
              <a:avLst/>
              <a:gdLst>
                <a:gd name="T0" fmla="*/ 30 w 42"/>
                <a:gd name="T1" fmla="*/ 148 h 148"/>
                <a:gd name="T2" fmla="*/ 19 w 42"/>
                <a:gd name="T3" fmla="*/ 132 h 148"/>
                <a:gd name="T4" fmla="*/ 9 w 42"/>
                <a:gd name="T5" fmla="*/ 115 h 148"/>
                <a:gd name="T6" fmla="*/ 3 w 42"/>
                <a:gd name="T7" fmla="*/ 95 h 148"/>
                <a:gd name="T8" fmla="*/ 0 w 42"/>
                <a:gd name="T9" fmla="*/ 75 h 148"/>
                <a:gd name="T10" fmla="*/ 2 w 42"/>
                <a:gd name="T11" fmla="*/ 56 h 148"/>
                <a:gd name="T12" fmla="*/ 7 w 42"/>
                <a:gd name="T13" fmla="*/ 39 h 148"/>
                <a:gd name="T14" fmla="*/ 17 w 42"/>
                <a:gd name="T15" fmla="*/ 21 h 148"/>
                <a:gd name="T16" fmla="*/ 30 w 42"/>
                <a:gd name="T17" fmla="*/ 0 h 148"/>
                <a:gd name="T18" fmla="*/ 42 w 42"/>
                <a:gd name="T19" fmla="*/ 0 h 148"/>
                <a:gd name="T20" fmla="*/ 33 w 42"/>
                <a:gd name="T21" fmla="*/ 15 h 148"/>
                <a:gd name="T22" fmla="*/ 27 w 42"/>
                <a:gd name="T23" fmla="*/ 23 h 148"/>
                <a:gd name="T24" fmla="*/ 23 w 42"/>
                <a:gd name="T25" fmla="*/ 35 h 148"/>
                <a:gd name="T26" fmla="*/ 20 w 42"/>
                <a:gd name="T27" fmla="*/ 46 h 148"/>
                <a:gd name="T28" fmla="*/ 17 w 42"/>
                <a:gd name="T29" fmla="*/ 61 h 148"/>
                <a:gd name="T30" fmla="*/ 16 w 42"/>
                <a:gd name="T31" fmla="*/ 75 h 148"/>
                <a:gd name="T32" fmla="*/ 19 w 42"/>
                <a:gd name="T33" fmla="*/ 99 h 148"/>
                <a:gd name="T34" fmla="*/ 27 w 42"/>
                <a:gd name="T35" fmla="*/ 124 h 148"/>
                <a:gd name="T36" fmla="*/ 42 w 42"/>
                <a:gd name="T37" fmla="*/ 148 h 148"/>
                <a:gd name="T38" fmla="*/ 30 w 42"/>
                <a:gd name="T39" fmla="*/ 148 h 1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148"/>
                <a:gd name="T62" fmla="*/ 42 w 42"/>
                <a:gd name="T63" fmla="*/ 148 h 1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148">
                  <a:moveTo>
                    <a:pt x="30" y="148"/>
                  </a:moveTo>
                  <a:lnTo>
                    <a:pt x="19" y="132"/>
                  </a:lnTo>
                  <a:lnTo>
                    <a:pt x="9" y="115"/>
                  </a:lnTo>
                  <a:lnTo>
                    <a:pt x="3" y="95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7" y="39"/>
                  </a:lnTo>
                  <a:lnTo>
                    <a:pt x="17" y="2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33" y="15"/>
                  </a:lnTo>
                  <a:lnTo>
                    <a:pt x="27" y="23"/>
                  </a:lnTo>
                  <a:lnTo>
                    <a:pt x="23" y="35"/>
                  </a:lnTo>
                  <a:lnTo>
                    <a:pt x="20" y="46"/>
                  </a:lnTo>
                  <a:lnTo>
                    <a:pt x="17" y="61"/>
                  </a:lnTo>
                  <a:lnTo>
                    <a:pt x="16" y="75"/>
                  </a:lnTo>
                  <a:lnTo>
                    <a:pt x="19" y="99"/>
                  </a:lnTo>
                  <a:lnTo>
                    <a:pt x="27" y="124"/>
                  </a:lnTo>
                  <a:lnTo>
                    <a:pt x="42" y="148"/>
                  </a:lnTo>
                  <a:lnTo>
                    <a:pt x="30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38" name="Freeform 58"/>
            <p:cNvSpPr>
              <a:spLocks/>
            </p:cNvSpPr>
            <p:nvPr/>
          </p:nvSpPr>
          <p:spPr bwMode="auto">
            <a:xfrm>
              <a:off x="1089" y="1910"/>
              <a:ext cx="97" cy="113"/>
            </a:xfrm>
            <a:custGeom>
              <a:avLst/>
              <a:gdLst>
                <a:gd name="T0" fmla="*/ 0 w 97"/>
                <a:gd name="T1" fmla="*/ 113 h 113"/>
                <a:gd name="T2" fmla="*/ 0 w 97"/>
                <a:gd name="T3" fmla="*/ 0 h 113"/>
                <a:gd name="T4" fmla="*/ 17 w 97"/>
                <a:gd name="T5" fmla="*/ 0 h 113"/>
                <a:gd name="T6" fmla="*/ 17 w 97"/>
                <a:gd name="T7" fmla="*/ 47 h 113"/>
                <a:gd name="T8" fmla="*/ 81 w 97"/>
                <a:gd name="T9" fmla="*/ 47 h 113"/>
                <a:gd name="T10" fmla="*/ 81 w 97"/>
                <a:gd name="T11" fmla="*/ 0 h 113"/>
                <a:gd name="T12" fmla="*/ 97 w 97"/>
                <a:gd name="T13" fmla="*/ 0 h 113"/>
                <a:gd name="T14" fmla="*/ 97 w 97"/>
                <a:gd name="T15" fmla="*/ 113 h 113"/>
                <a:gd name="T16" fmla="*/ 81 w 97"/>
                <a:gd name="T17" fmla="*/ 113 h 113"/>
                <a:gd name="T18" fmla="*/ 81 w 97"/>
                <a:gd name="T19" fmla="*/ 60 h 113"/>
                <a:gd name="T20" fmla="*/ 17 w 97"/>
                <a:gd name="T21" fmla="*/ 60 h 113"/>
                <a:gd name="T22" fmla="*/ 17 w 97"/>
                <a:gd name="T23" fmla="*/ 113 h 113"/>
                <a:gd name="T24" fmla="*/ 0 w 97"/>
                <a:gd name="T25" fmla="*/ 113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113"/>
                <a:gd name="T41" fmla="*/ 97 w 97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113">
                  <a:moveTo>
                    <a:pt x="0" y="1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97" y="113"/>
                  </a:lnTo>
                  <a:lnTo>
                    <a:pt x="81" y="113"/>
                  </a:lnTo>
                  <a:lnTo>
                    <a:pt x="81" y="60"/>
                  </a:lnTo>
                  <a:lnTo>
                    <a:pt x="17" y="60"/>
                  </a:lnTo>
                  <a:lnTo>
                    <a:pt x="17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39" name="Freeform 59"/>
            <p:cNvSpPr>
              <a:spLocks/>
            </p:cNvSpPr>
            <p:nvPr/>
          </p:nvSpPr>
          <p:spPr bwMode="auto">
            <a:xfrm>
              <a:off x="1258" y="1908"/>
              <a:ext cx="42" cy="148"/>
            </a:xfrm>
            <a:custGeom>
              <a:avLst/>
              <a:gdLst>
                <a:gd name="T0" fmla="*/ 12 w 42"/>
                <a:gd name="T1" fmla="*/ 148 h 148"/>
                <a:gd name="T2" fmla="*/ 0 w 42"/>
                <a:gd name="T3" fmla="*/ 148 h 148"/>
                <a:gd name="T4" fmla="*/ 15 w 42"/>
                <a:gd name="T5" fmla="*/ 124 h 148"/>
                <a:gd name="T6" fmla="*/ 23 w 42"/>
                <a:gd name="T7" fmla="*/ 99 h 148"/>
                <a:gd name="T8" fmla="*/ 26 w 42"/>
                <a:gd name="T9" fmla="*/ 75 h 148"/>
                <a:gd name="T10" fmla="*/ 26 w 42"/>
                <a:gd name="T11" fmla="*/ 61 h 148"/>
                <a:gd name="T12" fmla="*/ 23 w 42"/>
                <a:gd name="T13" fmla="*/ 46 h 148"/>
                <a:gd name="T14" fmla="*/ 15 w 42"/>
                <a:gd name="T15" fmla="*/ 23 h 148"/>
                <a:gd name="T16" fmla="*/ 13 w 42"/>
                <a:gd name="T17" fmla="*/ 19 h 148"/>
                <a:gd name="T18" fmla="*/ 9 w 42"/>
                <a:gd name="T19" fmla="*/ 15 h 148"/>
                <a:gd name="T20" fmla="*/ 6 w 42"/>
                <a:gd name="T21" fmla="*/ 8 h 148"/>
                <a:gd name="T22" fmla="*/ 0 w 42"/>
                <a:gd name="T23" fmla="*/ 0 h 148"/>
                <a:gd name="T24" fmla="*/ 12 w 42"/>
                <a:gd name="T25" fmla="*/ 0 h 148"/>
                <a:gd name="T26" fmla="*/ 26 w 42"/>
                <a:gd name="T27" fmla="*/ 21 h 148"/>
                <a:gd name="T28" fmla="*/ 36 w 42"/>
                <a:gd name="T29" fmla="*/ 39 h 148"/>
                <a:gd name="T30" fmla="*/ 40 w 42"/>
                <a:gd name="T31" fmla="*/ 56 h 148"/>
                <a:gd name="T32" fmla="*/ 42 w 42"/>
                <a:gd name="T33" fmla="*/ 75 h 148"/>
                <a:gd name="T34" fmla="*/ 40 w 42"/>
                <a:gd name="T35" fmla="*/ 95 h 148"/>
                <a:gd name="T36" fmla="*/ 33 w 42"/>
                <a:gd name="T37" fmla="*/ 115 h 148"/>
                <a:gd name="T38" fmla="*/ 23 w 42"/>
                <a:gd name="T39" fmla="*/ 132 h 148"/>
                <a:gd name="T40" fmla="*/ 12 w 42"/>
                <a:gd name="T41" fmla="*/ 148 h 1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48"/>
                <a:gd name="T65" fmla="*/ 42 w 42"/>
                <a:gd name="T66" fmla="*/ 148 h 1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48">
                  <a:moveTo>
                    <a:pt x="12" y="148"/>
                  </a:moveTo>
                  <a:lnTo>
                    <a:pt x="0" y="148"/>
                  </a:lnTo>
                  <a:lnTo>
                    <a:pt x="15" y="124"/>
                  </a:lnTo>
                  <a:lnTo>
                    <a:pt x="23" y="99"/>
                  </a:lnTo>
                  <a:lnTo>
                    <a:pt x="26" y="75"/>
                  </a:lnTo>
                  <a:lnTo>
                    <a:pt x="26" y="61"/>
                  </a:lnTo>
                  <a:lnTo>
                    <a:pt x="23" y="46"/>
                  </a:lnTo>
                  <a:lnTo>
                    <a:pt x="15" y="23"/>
                  </a:lnTo>
                  <a:lnTo>
                    <a:pt x="13" y="19"/>
                  </a:lnTo>
                  <a:lnTo>
                    <a:pt x="9" y="15"/>
                  </a:lnTo>
                  <a:lnTo>
                    <a:pt x="6" y="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1"/>
                  </a:lnTo>
                  <a:lnTo>
                    <a:pt x="36" y="39"/>
                  </a:lnTo>
                  <a:lnTo>
                    <a:pt x="40" y="56"/>
                  </a:lnTo>
                  <a:lnTo>
                    <a:pt x="42" y="75"/>
                  </a:lnTo>
                  <a:lnTo>
                    <a:pt x="40" y="95"/>
                  </a:lnTo>
                  <a:lnTo>
                    <a:pt x="33" y="115"/>
                  </a:lnTo>
                  <a:lnTo>
                    <a:pt x="23" y="132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40" name="Freeform 60"/>
            <p:cNvSpPr>
              <a:spLocks/>
            </p:cNvSpPr>
            <p:nvPr/>
          </p:nvSpPr>
          <p:spPr bwMode="auto">
            <a:xfrm>
              <a:off x="1206" y="2013"/>
              <a:ext cx="37" cy="41"/>
            </a:xfrm>
            <a:custGeom>
              <a:avLst/>
              <a:gdLst>
                <a:gd name="T0" fmla="*/ 0 w 37"/>
                <a:gd name="T1" fmla="*/ 41 h 41"/>
                <a:gd name="T2" fmla="*/ 0 w 37"/>
                <a:gd name="T3" fmla="*/ 1 h 41"/>
                <a:gd name="T4" fmla="*/ 7 w 37"/>
                <a:gd name="T5" fmla="*/ 1 h 41"/>
                <a:gd name="T6" fmla="*/ 7 w 37"/>
                <a:gd name="T7" fmla="*/ 7 h 41"/>
                <a:gd name="T8" fmla="*/ 12 w 37"/>
                <a:gd name="T9" fmla="*/ 1 h 41"/>
                <a:gd name="T10" fmla="*/ 17 w 37"/>
                <a:gd name="T11" fmla="*/ 0 h 41"/>
                <a:gd name="T12" fmla="*/ 25 w 37"/>
                <a:gd name="T13" fmla="*/ 0 h 41"/>
                <a:gd name="T14" fmla="*/ 34 w 37"/>
                <a:gd name="T15" fmla="*/ 4 h 41"/>
                <a:gd name="T16" fmla="*/ 35 w 37"/>
                <a:gd name="T17" fmla="*/ 7 h 41"/>
                <a:gd name="T18" fmla="*/ 35 w 37"/>
                <a:gd name="T19" fmla="*/ 11 h 41"/>
                <a:gd name="T20" fmla="*/ 37 w 37"/>
                <a:gd name="T21" fmla="*/ 13 h 41"/>
                <a:gd name="T22" fmla="*/ 37 w 37"/>
                <a:gd name="T23" fmla="*/ 41 h 41"/>
                <a:gd name="T24" fmla="*/ 28 w 37"/>
                <a:gd name="T25" fmla="*/ 41 h 41"/>
                <a:gd name="T26" fmla="*/ 28 w 37"/>
                <a:gd name="T27" fmla="*/ 10 h 41"/>
                <a:gd name="T28" fmla="*/ 27 w 37"/>
                <a:gd name="T29" fmla="*/ 9 h 41"/>
                <a:gd name="T30" fmla="*/ 24 w 37"/>
                <a:gd name="T31" fmla="*/ 7 h 41"/>
                <a:gd name="T32" fmla="*/ 22 w 37"/>
                <a:gd name="T33" fmla="*/ 6 h 41"/>
                <a:gd name="T34" fmla="*/ 19 w 37"/>
                <a:gd name="T35" fmla="*/ 6 h 41"/>
                <a:gd name="T36" fmla="*/ 11 w 37"/>
                <a:gd name="T37" fmla="*/ 9 h 41"/>
                <a:gd name="T38" fmla="*/ 8 w 37"/>
                <a:gd name="T39" fmla="*/ 14 h 41"/>
                <a:gd name="T40" fmla="*/ 7 w 37"/>
                <a:gd name="T41" fmla="*/ 19 h 41"/>
                <a:gd name="T42" fmla="*/ 7 w 37"/>
                <a:gd name="T43" fmla="*/ 41 h 41"/>
                <a:gd name="T44" fmla="*/ 0 w 37"/>
                <a:gd name="T45" fmla="*/ 41 h 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41"/>
                <a:gd name="T71" fmla="*/ 37 w 37"/>
                <a:gd name="T72" fmla="*/ 41 h 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41">
                  <a:moveTo>
                    <a:pt x="0" y="41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7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41"/>
                  </a:lnTo>
                  <a:lnTo>
                    <a:pt x="28" y="41"/>
                  </a:lnTo>
                  <a:lnTo>
                    <a:pt x="28" y="10"/>
                  </a:lnTo>
                  <a:lnTo>
                    <a:pt x="27" y="9"/>
                  </a:lnTo>
                  <a:lnTo>
                    <a:pt x="24" y="7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7" y="19"/>
                  </a:lnTo>
                  <a:lnTo>
                    <a:pt x="7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41" name="Rectangle 61"/>
            <p:cNvSpPr>
              <a:spLocks noChangeArrowheads="1"/>
            </p:cNvSpPr>
            <p:nvPr/>
          </p:nvSpPr>
          <p:spPr bwMode="auto">
            <a:xfrm>
              <a:off x="882" y="1834"/>
              <a:ext cx="453" cy="305"/>
            </a:xfrm>
            <a:prstGeom prst="rect">
              <a:avLst/>
            </a:prstGeom>
            <a:noFill/>
            <a:ln w="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42" name="Rectangle 62"/>
            <p:cNvSpPr>
              <a:spLocks noChangeArrowheads="1"/>
            </p:cNvSpPr>
            <p:nvPr/>
          </p:nvSpPr>
          <p:spPr bwMode="auto">
            <a:xfrm>
              <a:off x="1052" y="1738"/>
              <a:ext cx="19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43" name="Rectangle 63"/>
            <p:cNvSpPr>
              <a:spLocks noChangeArrowheads="1"/>
            </p:cNvSpPr>
            <p:nvPr/>
          </p:nvSpPr>
          <p:spPr bwMode="auto">
            <a:xfrm>
              <a:off x="1107" y="1738"/>
              <a:ext cx="20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44" name="Rectangle 64"/>
            <p:cNvSpPr>
              <a:spLocks noChangeArrowheads="1"/>
            </p:cNvSpPr>
            <p:nvPr/>
          </p:nvSpPr>
          <p:spPr bwMode="auto">
            <a:xfrm>
              <a:off x="1163" y="1738"/>
              <a:ext cx="21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845" name="Freeform 65"/>
            <p:cNvSpPr>
              <a:spLocks/>
            </p:cNvSpPr>
            <p:nvPr/>
          </p:nvSpPr>
          <p:spPr bwMode="auto">
            <a:xfrm>
              <a:off x="368" y="1494"/>
              <a:ext cx="115" cy="147"/>
            </a:xfrm>
            <a:custGeom>
              <a:avLst/>
              <a:gdLst>
                <a:gd name="T0" fmla="*/ 95 w 115"/>
                <a:gd name="T1" fmla="*/ 0 h 147"/>
                <a:gd name="T2" fmla="*/ 115 w 115"/>
                <a:gd name="T3" fmla="*/ 0 h 147"/>
                <a:gd name="T4" fmla="*/ 115 w 115"/>
                <a:gd name="T5" fmla="*/ 83 h 147"/>
                <a:gd name="T6" fmla="*/ 113 w 115"/>
                <a:gd name="T7" fmla="*/ 103 h 147"/>
                <a:gd name="T8" fmla="*/ 109 w 115"/>
                <a:gd name="T9" fmla="*/ 117 h 147"/>
                <a:gd name="T10" fmla="*/ 106 w 115"/>
                <a:gd name="T11" fmla="*/ 123 h 147"/>
                <a:gd name="T12" fmla="*/ 102 w 115"/>
                <a:gd name="T13" fmla="*/ 130 h 147"/>
                <a:gd name="T14" fmla="*/ 97 w 115"/>
                <a:gd name="T15" fmla="*/ 134 h 147"/>
                <a:gd name="T16" fmla="*/ 92 w 115"/>
                <a:gd name="T17" fmla="*/ 138 h 147"/>
                <a:gd name="T18" fmla="*/ 76 w 115"/>
                <a:gd name="T19" fmla="*/ 144 h 147"/>
                <a:gd name="T20" fmla="*/ 58 w 115"/>
                <a:gd name="T21" fmla="*/ 147 h 147"/>
                <a:gd name="T22" fmla="*/ 39 w 115"/>
                <a:gd name="T23" fmla="*/ 146 h 147"/>
                <a:gd name="T24" fmla="*/ 25 w 115"/>
                <a:gd name="T25" fmla="*/ 140 h 147"/>
                <a:gd name="T26" fmla="*/ 13 w 115"/>
                <a:gd name="T27" fmla="*/ 131 h 147"/>
                <a:gd name="T28" fmla="*/ 9 w 115"/>
                <a:gd name="T29" fmla="*/ 125 h 147"/>
                <a:gd name="T30" fmla="*/ 6 w 115"/>
                <a:gd name="T31" fmla="*/ 120 h 147"/>
                <a:gd name="T32" fmla="*/ 2 w 115"/>
                <a:gd name="T33" fmla="*/ 104 h 147"/>
                <a:gd name="T34" fmla="*/ 0 w 115"/>
                <a:gd name="T35" fmla="*/ 83 h 147"/>
                <a:gd name="T36" fmla="*/ 0 w 115"/>
                <a:gd name="T37" fmla="*/ 0 h 147"/>
                <a:gd name="T38" fmla="*/ 19 w 115"/>
                <a:gd name="T39" fmla="*/ 0 h 147"/>
                <a:gd name="T40" fmla="*/ 19 w 115"/>
                <a:gd name="T41" fmla="*/ 83 h 147"/>
                <a:gd name="T42" fmla="*/ 20 w 115"/>
                <a:gd name="T43" fmla="*/ 100 h 147"/>
                <a:gd name="T44" fmla="*/ 23 w 115"/>
                <a:gd name="T45" fmla="*/ 111 h 147"/>
                <a:gd name="T46" fmla="*/ 26 w 115"/>
                <a:gd name="T47" fmla="*/ 117 h 147"/>
                <a:gd name="T48" fmla="*/ 30 w 115"/>
                <a:gd name="T49" fmla="*/ 121 h 147"/>
                <a:gd name="T50" fmla="*/ 35 w 115"/>
                <a:gd name="T51" fmla="*/ 124 h 147"/>
                <a:gd name="T52" fmla="*/ 42 w 115"/>
                <a:gd name="T53" fmla="*/ 127 h 147"/>
                <a:gd name="T54" fmla="*/ 56 w 115"/>
                <a:gd name="T55" fmla="*/ 130 h 147"/>
                <a:gd name="T56" fmla="*/ 75 w 115"/>
                <a:gd name="T57" fmla="*/ 127 h 147"/>
                <a:gd name="T58" fmla="*/ 86 w 115"/>
                <a:gd name="T59" fmla="*/ 120 h 147"/>
                <a:gd name="T60" fmla="*/ 92 w 115"/>
                <a:gd name="T61" fmla="*/ 111 h 147"/>
                <a:gd name="T62" fmla="*/ 95 w 115"/>
                <a:gd name="T63" fmla="*/ 100 h 147"/>
                <a:gd name="T64" fmla="*/ 95 w 115"/>
                <a:gd name="T65" fmla="*/ 83 h 147"/>
                <a:gd name="T66" fmla="*/ 95 w 115"/>
                <a:gd name="T67" fmla="*/ 0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5"/>
                <a:gd name="T103" fmla="*/ 0 h 147"/>
                <a:gd name="T104" fmla="*/ 115 w 115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5" h="147">
                  <a:moveTo>
                    <a:pt x="95" y="0"/>
                  </a:moveTo>
                  <a:lnTo>
                    <a:pt x="115" y="0"/>
                  </a:lnTo>
                  <a:lnTo>
                    <a:pt x="115" y="83"/>
                  </a:lnTo>
                  <a:lnTo>
                    <a:pt x="113" y="103"/>
                  </a:lnTo>
                  <a:lnTo>
                    <a:pt x="109" y="117"/>
                  </a:lnTo>
                  <a:lnTo>
                    <a:pt x="106" y="123"/>
                  </a:lnTo>
                  <a:lnTo>
                    <a:pt x="102" y="130"/>
                  </a:lnTo>
                  <a:lnTo>
                    <a:pt x="97" y="134"/>
                  </a:lnTo>
                  <a:lnTo>
                    <a:pt x="92" y="138"/>
                  </a:lnTo>
                  <a:lnTo>
                    <a:pt x="76" y="144"/>
                  </a:lnTo>
                  <a:lnTo>
                    <a:pt x="58" y="147"/>
                  </a:lnTo>
                  <a:lnTo>
                    <a:pt x="39" y="146"/>
                  </a:lnTo>
                  <a:lnTo>
                    <a:pt x="25" y="140"/>
                  </a:lnTo>
                  <a:lnTo>
                    <a:pt x="13" y="131"/>
                  </a:lnTo>
                  <a:lnTo>
                    <a:pt x="9" y="125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3"/>
                  </a:lnTo>
                  <a:lnTo>
                    <a:pt x="20" y="100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30" y="121"/>
                  </a:lnTo>
                  <a:lnTo>
                    <a:pt x="35" y="124"/>
                  </a:lnTo>
                  <a:lnTo>
                    <a:pt x="42" y="127"/>
                  </a:lnTo>
                  <a:lnTo>
                    <a:pt x="56" y="130"/>
                  </a:lnTo>
                  <a:lnTo>
                    <a:pt x="75" y="127"/>
                  </a:lnTo>
                  <a:lnTo>
                    <a:pt x="86" y="120"/>
                  </a:lnTo>
                  <a:lnTo>
                    <a:pt x="92" y="111"/>
                  </a:lnTo>
                  <a:lnTo>
                    <a:pt x="95" y="100"/>
                  </a:lnTo>
                  <a:lnTo>
                    <a:pt x="95" y="8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846" name="Freeform 66"/>
            <p:cNvSpPr>
              <a:spLocks/>
            </p:cNvSpPr>
            <p:nvPr/>
          </p:nvSpPr>
          <p:spPr bwMode="auto">
            <a:xfrm>
              <a:off x="667" y="1519"/>
              <a:ext cx="95" cy="96"/>
            </a:xfrm>
            <a:custGeom>
              <a:avLst/>
              <a:gdLst>
                <a:gd name="T0" fmla="*/ 38 w 95"/>
                <a:gd name="T1" fmla="*/ 96 h 96"/>
                <a:gd name="T2" fmla="*/ 38 w 95"/>
                <a:gd name="T3" fmla="*/ 56 h 96"/>
                <a:gd name="T4" fmla="*/ 0 w 95"/>
                <a:gd name="T5" fmla="*/ 56 h 96"/>
                <a:gd name="T6" fmla="*/ 0 w 95"/>
                <a:gd name="T7" fmla="*/ 39 h 96"/>
                <a:gd name="T8" fmla="*/ 38 w 95"/>
                <a:gd name="T9" fmla="*/ 39 h 96"/>
                <a:gd name="T10" fmla="*/ 38 w 95"/>
                <a:gd name="T11" fmla="*/ 0 h 96"/>
                <a:gd name="T12" fmla="*/ 55 w 95"/>
                <a:gd name="T13" fmla="*/ 0 h 96"/>
                <a:gd name="T14" fmla="*/ 55 w 95"/>
                <a:gd name="T15" fmla="*/ 39 h 96"/>
                <a:gd name="T16" fmla="*/ 95 w 95"/>
                <a:gd name="T17" fmla="*/ 39 h 96"/>
                <a:gd name="T18" fmla="*/ 95 w 95"/>
                <a:gd name="T19" fmla="*/ 56 h 96"/>
                <a:gd name="T20" fmla="*/ 55 w 95"/>
                <a:gd name="T21" fmla="*/ 56 h 96"/>
                <a:gd name="T22" fmla="*/ 55 w 95"/>
                <a:gd name="T23" fmla="*/ 96 h 96"/>
                <a:gd name="T24" fmla="*/ 38 w 95"/>
                <a:gd name="T25" fmla="*/ 9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"/>
                <a:gd name="T40" fmla="*/ 0 h 96"/>
                <a:gd name="T41" fmla="*/ 95 w 95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" h="96">
                  <a:moveTo>
                    <a:pt x="38" y="96"/>
                  </a:moveTo>
                  <a:lnTo>
                    <a:pt x="38" y="56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38" y="39"/>
                  </a:lnTo>
                  <a:lnTo>
                    <a:pt x="38" y="0"/>
                  </a:lnTo>
                  <a:lnTo>
                    <a:pt x="55" y="0"/>
                  </a:lnTo>
                  <a:lnTo>
                    <a:pt x="55" y="39"/>
                  </a:lnTo>
                  <a:lnTo>
                    <a:pt x="95" y="39"/>
                  </a:lnTo>
                  <a:lnTo>
                    <a:pt x="95" y="56"/>
                  </a:lnTo>
                  <a:lnTo>
                    <a:pt x="55" y="56"/>
                  </a:lnTo>
                  <a:lnTo>
                    <a:pt x="55" y="96"/>
                  </a:lnTo>
                  <a:lnTo>
                    <a:pt x="38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4759" name="Group 69"/>
          <p:cNvGrpSpPr>
            <a:grpSpLocks noChangeAspect="1"/>
          </p:cNvGrpSpPr>
          <p:nvPr/>
        </p:nvGrpSpPr>
        <p:grpSpPr bwMode="auto">
          <a:xfrm>
            <a:off x="500063" y="4214813"/>
            <a:ext cx="8143875" cy="2071687"/>
            <a:chOff x="225" y="2385"/>
            <a:chExt cx="4905" cy="1305"/>
          </a:xfrm>
        </p:grpSpPr>
        <p:sp>
          <p:nvSpPr>
            <p:cNvPr id="74760" name="AutoShape 68"/>
            <p:cNvSpPr>
              <a:spLocks noChangeAspect="1" noChangeArrowheads="1" noTextEdit="1"/>
            </p:cNvSpPr>
            <p:nvPr/>
          </p:nvSpPr>
          <p:spPr bwMode="auto">
            <a:xfrm>
              <a:off x="225" y="2385"/>
              <a:ext cx="4905" cy="1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61" name="Rectangle 70"/>
            <p:cNvSpPr>
              <a:spLocks noChangeArrowheads="1"/>
            </p:cNvSpPr>
            <p:nvPr/>
          </p:nvSpPr>
          <p:spPr bwMode="auto">
            <a:xfrm>
              <a:off x="225" y="2385"/>
              <a:ext cx="4896" cy="1299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62" name="Freeform 71"/>
            <p:cNvSpPr>
              <a:spLocks/>
            </p:cNvSpPr>
            <p:nvPr/>
          </p:nvSpPr>
          <p:spPr bwMode="auto">
            <a:xfrm>
              <a:off x="1675" y="2394"/>
              <a:ext cx="801" cy="1289"/>
            </a:xfrm>
            <a:custGeom>
              <a:avLst/>
              <a:gdLst>
                <a:gd name="T0" fmla="*/ 312 w 801"/>
                <a:gd name="T1" fmla="*/ 141 h 1289"/>
                <a:gd name="T2" fmla="*/ 199 w 801"/>
                <a:gd name="T3" fmla="*/ 209 h 1289"/>
                <a:gd name="T4" fmla="*/ 157 w 801"/>
                <a:gd name="T5" fmla="*/ 264 h 1289"/>
                <a:gd name="T6" fmla="*/ 195 w 801"/>
                <a:gd name="T7" fmla="*/ 315 h 1289"/>
                <a:gd name="T8" fmla="*/ 177 w 801"/>
                <a:gd name="T9" fmla="*/ 360 h 1289"/>
                <a:gd name="T10" fmla="*/ 80 w 801"/>
                <a:gd name="T11" fmla="*/ 401 h 1289"/>
                <a:gd name="T12" fmla="*/ 67 w 801"/>
                <a:gd name="T13" fmla="*/ 463 h 1289"/>
                <a:gd name="T14" fmla="*/ 92 w 801"/>
                <a:gd name="T15" fmla="*/ 530 h 1289"/>
                <a:gd name="T16" fmla="*/ 93 w 801"/>
                <a:gd name="T17" fmla="*/ 585 h 1289"/>
                <a:gd name="T18" fmla="*/ 24 w 801"/>
                <a:gd name="T19" fmla="*/ 642 h 1289"/>
                <a:gd name="T20" fmla="*/ 50 w 801"/>
                <a:gd name="T21" fmla="*/ 710 h 1289"/>
                <a:gd name="T22" fmla="*/ 120 w 801"/>
                <a:gd name="T23" fmla="*/ 783 h 1289"/>
                <a:gd name="T24" fmla="*/ 181 w 801"/>
                <a:gd name="T25" fmla="*/ 840 h 1289"/>
                <a:gd name="T26" fmla="*/ 162 w 801"/>
                <a:gd name="T27" fmla="*/ 863 h 1289"/>
                <a:gd name="T28" fmla="*/ 79 w 801"/>
                <a:gd name="T29" fmla="*/ 904 h 1289"/>
                <a:gd name="T30" fmla="*/ 15 w 801"/>
                <a:gd name="T31" fmla="*/ 954 h 1289"/>
                <a:gd name="T32" fmla="*/ 7 w 801"/>
                <a:gd name="T33" fmla="*/ 996 h 1289"/>
                <a:gd name="T34" fmla="*/ 0 w 801"/>
                <a:gd name="T35" fmla="*/ 1058 h 1289"/>
                <a:gd name="T36" fmla="*/ 26 w 801"/>
                <a:gd name="T37" fmla="*/ 1116 h 1289"/>
                <a:gd name="T38" fmla="*/ 119 w 801"/>
                <a:gd name="T39" fmla="*/ 1202 h 1289"/>
                <a:gd name="T40" fmla="*/ 212 w 801"/>
                <a:gd name="T41" fmla="*/ 1266 h 1289"/>
                <a:gd name="T42" fmla="*/ 293 w 801"/>
                <a:gd name="T43" fmla="*/ 1289 h 1289"/>
                <a:gd name="T44" fmla="*/ 374 w 801"/>
                <a:gd name="T45" fmla="*/ 1269 h 1289"/>
                <a:gd name="T46" fmla="*/ 403 w 801"/>
                <a:gd name="T47" fmla="*/ 1208 h 1289"/>
                <a:gd name="T48" fmla="*/ 490 w 801"/>
                <a:gd name="T49" fmla="*/ 1199 h 1289"/>
                <a:gd name="T50" fmla="*/ 583 w 801"/>
                <a:gd name="T51" fmla="*/ 1184 h 1289"/>
                <a:gd name="T52" fmla="*/ 620 w 801"/>
                <a:gd name="T53" fmla="*/ 1145 h 1289"/>
                <a:gd name="T54" fmla="*/ 599 w 801"/>
                <a:gd name="T55" fmla="*/ 1084 h 1289"/>
                <a:gd name="T56" fmla="*/ 642 w 801"/>
                <a:gd name="T57" fmla="*/ 1055 h 1289"/>
                <a:gd name="T58" fmla="*/ 710 w 801"/>
                <a:gd name="T59" fmla="*/ 1034 h 1289"/>
                <a:gd name="T60" fmla="*/ 762 w 801"/>
                <a:gd name="T61" fmla="*/ 993 h 1289"/>
                <a:gd name="T62" fmla="*/ 754 w 801"/>
                <a:gd name="T63" fmla="*/ 902 h 1289"/>
                <a:gd name="T64" fmla="*/ 699 w 801"/>
                <a:gd name="T65" fmla="*/ 796 h 1289"/>
                <a:gd name="T66" fmla="*/ 679 w 801"/>
                <a:gd name="T67" fmla="*/ 740 h 1289"/>
                <a:gd name="T68" fmla="*/ 722 w 801"/>
                <a:gd name="T69" fmla="*/ 674 h 1289"/>
                <a:gd name="T70" fmla="*/ 795 w 801"/>
                <a:gd name="T71" fmla="*/ 551 h 1289"/>
                <a:gd name="T72" fmla="*/ 780 w 801"/>
                <a:gd name="T73" fmla="*/ 406 h 1289"/>
                <a:gd name="T74" fmla="*/ 713 w 801"/>
                <a:gd name="T75" fmla="*/ 314 h 1289"/>
                <a:gd name="T76" fmla="*/ 739 w 801"/>
                <a:gd name="T77" fmla="*/ 245 h 1289"/>
                <a:gd name="T78" fmla="*/ 748 w 801"/>
                <a:gd name="T79" fmla="*/ 191 h 1289"/>
                <a:gd name="T80" fmla="*/ 694 w 801"/>
                <a:gd name="T81" fmla="*/ 121 h 1289"/>
                <a:gd name="T82" fmla="*/ 724 w 801"/>
                <a:gd name="T83" fmla="*/ 82 h 1289"/>
                <a:gd name="T84" fmla="*/ 690 w 801"/>
                <a:gd name="T85" fmla="*/ 55 h 1289"/>
                <a:gd name="T86" fmla="*/ 599 w 801"/>
                <a:gd name="T87" fmla="*/ 23 h 1289"/>
                <a:gd name="T88" fmla="*/ 493 w 801"/>
                <a:gd name="T89" fmla="*/ 2 h 1289"/>
                <a:gd name="T90" fmla="*/ 412 w 801"/>
                <a:gd name="T91" fmla="*/ 18 h 1289"/>
                <a:gd name="T92" fmla="*/ 386 w 801"/>
                <a:gd name="T93" fmla="*/ 83 h 1289"/>
                <a:gd name="T94" fmla="*/ 357 w 801"/>
                <a:gd name="T95" fmla="*/ 120 h 12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1289"/>
                <a:gd name="T146" fmla="*/ 801 w 801"/>
                <a:gd name="T147" fmla="*/ 1289 h 12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1289">
                  <a:moveTo>
                    <a:pt x="357" y="120"/>
                  </a:moveTo>
                  <a:lnTo>
                    <a:pt x="346" y="124"/>
                  </a:lnTo>
                  <a:lnTo>
                    <a:pt x="331" y="130"/>
                  </a:lnTo>
                  <a:lnTo>
                    <a:pt x="312" y="141"/>
                  </a:lnTo>
                  <a:lnTo>
                    <a:pt x="290" y="152"/>
                  </a:lnTo>
                  <a:lnTo>
                    <a:pt x="267" y="165"/>
                  </a:lnTo>
                  <a:lnTo>
                    <a:pt x="244" y="179"/>
                  </a:lnTo>
                  <a:lnTo>
                    <a:pt x="199" y="209"/>
                  </a:lnTo>
                  <a:lnTo>
                    <a:pt x="181" y="224"/>
                  </a:lnTo>
                  <a:lnTo>
                    <a:pt x="168" y="238"/>
                  </a:lnTo>
                  <a:lnTo>
                    <a:pt x="159" y="251"/>
                  </a:lnTo>
                  <a:lnTo>
                    <a:pt x="157" y="264"/>
                  </a:lnTo>
                  <a:lnTo>
                    <a:pt x="162" y="273"/>
                  </a:lnTo>
                  <a:lnTo>
                    <a:pt x="175" y="286"/>
                  </a:lnTo>
                  <a:lnTo>
                    <a:pt x="187" y="301"/>
                  </a:lnTo>
                  <a:lnTo>
                    <a:pt x="195" y="315"/>
                  </a:lnTo>
                  <a:lnTo>
                    <a:pt x="199" y="329"/>
                  </a:lnTo>
                  <a:lnTo>
                    <a:pt x="197" y="341"/>
                  </a:lnTo>
                  <a:lnTo>
                    <a:pt x="190" y="351"/>
                  </a:lnTo>
                  <a:lnTo>
                    <a:pt x="177" y="360"/>
                  </a:lnTo>
                  <a:lnTo>
                    <a:pt x="154" y="368"/>
                  </a:lnTo>
                  <a:lnTo>
                    <a:pt x="122" y="377"/>
                  </a:lnTo>
                  <a:lnTo>
                    <a:pt x="98" y="389"/>
                  </a:lnTo>
                  <a:lnTo>
                    <a:pt x="80" y="401"/>
                  </a:lnTo>
                  <a:lnTo>
                    <a:pt x="70" y="417"/>
                  </a:lnTo>
                  <a:lnTo>
                    <a:pt x="65" y="432"/>
                  </a:lnTo>
                  <a:lnTo>
                    <a:pt x="64" y="447"/>
                  </a:lnTo>
                  <a:lnTo>
                    <a:pt x="67" y="463"/>
                  </a:lnTo>
                  <a:lnTo>
                    <a:pt x="71" y="480"/>
                  </a:lnTo>
                  <a:lnTo>
                    <a:pt x="79" y="497"/>
                  </a:lnTo>
                  <a:lnTo>
                    <a:pt x="84" y="513"/>
                  </a:lnTo>
                  <a:lnTo>
                    <a:pt x="92" y="530"/>
                  </a:lnTo>
                  <a:lnTo>
                    <a:pt x="96" y="545"/>
                  </a:lnTo>
                  <a:lnTo>
                    <a:pt x="99" y="559"/>
                  </a:lnTo>
                  <a:lnTo>
                    <a:pt x="98" y="572"/>
                  </a:lnTo>
                  <a:lnTo>
                    <a:pt x="93" y="585"/>
                  </a:lnTo>
                  <a:lnTo>
                    <a:pt x="83" y="595"/>
                  </a:lnTo>
                  <a:lnTo>
                    <a:pt x="44" y="615"/>
                  </a:lnTo>
                  <a:lnTo>
                    <a:pt x="31" y="627"/>
                  </a:lnTo>
                  <a:lnTo>
                    <a:pt x="24" y="642"/>
                  </a:lnTo>
                  <a:lnTo>
                    <a:pt x="24" y="657"/>
                  </a:lnTo>
                  <a:lnTo>
                    <a:pt x="28" y="674"/>
                  </a:lnTo>
                  <a:lnTo>
                    <a:pt x="37" y="692"/>
                  </a:lnTo>
                  <a:lnTo>
                    <a:pt x="50" y="710"/>
                  </a:lnTo>
                  <a:lnTo>
                    <a:pt x="65" y="728"/>
                  </a:lnTo>
                  <a:lnTo>
                    <a:pt x="83" y="747"/>
                  </a:lnTo>
                  <a:lnTo>
                    <a:pt x="101" y="766"/>
                  </a:lnTo>
                  <a:lnTo>
                    <a:pt x="120" y="783"/>
                  </a:lnTo>
                  <a:lnTo>
                    <a:pt x="138" y="800"/>
                  </a:lnTo>
                  <a:lnTo>
                    <a:pt x="154" y="815"/>
                  </a:lnTo>
                  <a:lnTo>
                    <a:pt x="169" y="828"/>
                  </a:lnTo>
                  <a:lnTo>
                    <a:pt x="181" y="840"/>
                  </a:lnTo>
                  <a:lnTo>
                    <a:pt x="190" y="851"/>
                  </a:lnTo>
                  <a:lnTo>
                    <a:pt x="187" y="853"/>
                  </a:lnTo>
                  <a:lnTo>
                    <a:pt x="177" y="857"/>
                  </a:lnTo>
                  <a:lnTo>
                    <a:pt x="162" y="863"/>
                  </a:lnTo>
                  <a:lnTo>
                    <a:pt x="144" y="871"/>
                  </a:lnTo>
                  <a:lnTo>
                    <a:pt x="123" y="881"/>
                  </a:lnTo>
                  <a:lnTo>
                    <a:pt x="101" y="892"/>
                  </a:lnTo>
                  <a:lnTo>
                    <a:pt x="79" y="904"/>
                  </a:lnTo>
                  <a:lnTo>
                    <a:pt x="58" y="918"/>
                  </a:lnTo>
                  <a:lnTo>
                    <a:pt x="40" y="930"/>
                  </a:lnTo>
                  <a:lnTo>
                    <a:pt x="25" y="942"/>
                  </a:lnTo>
                  <a:lnTo>
                    <a:pt x="15" y="954"/>
                  </a:lnTo>
                  <a:lnTo>
                    <a:pt x="12" y="965"/>
                  </a:lnTo>
                  <a:lnTo>
                    <a:pt x="12" y="969"/>
                  </a:lnTo>
                  <a:lnTo>
                    <a:pt x="10" y="980"/>
                  </a:lnTo>
                  <a:lnTo>
                    <a:pt x="7" y="996"/>
                  </a:lnTo>
                  <a:lnTo>
                    <a:pt x="6" y="1015"/>
                  </a:lnTo>
                  <a:lnTo>
                    <a:pt x="4" y="1031"/>
                  </a:lnTo>
                  <a:lnTo>
                    <a:pt x="1" y="1048"/>
                  </a:lnTo>
                  <a:lnTo>
                    <a:pt x="0" y="1058"/>
                  </a:lnTo>
                  <a:lnTo>
                    <a:pt x="0" y="1063"/>
                  </a:lnTo>
                  <a:lnTo>
                    <a:pt x="3" y="1078"/>
                  </a:lnTo>
                  <a:lnTo>
                    <a:pt x="12" y="1096"/>
                  </a:lnTo>
                  <a:lnTo>
                    <a:pt x="26" y="1116"/>
                  </a:lnTo>
                  <a:lnTo>
                    <a:pt x="46" y="1137"/>
                  </a:lnTo>
                  <a:lnTo>
                    <a:pt x="68" y="1158"/>
                  </a:lnTo>
                  <a:lnTo>
                    <a:pt x="93" y="1181"/>
                  </a:lnTo>
                  <a:lnTo>
                    <a:pt x="119" y="1202"/>
                  </a:lnTo>
                  <a:lnTo>
                    <a:pt x="145" y="1222"/>
                  </a:lnTo>
                  <a:lnTo>
                    <a:pt x="171" y="1239"/>
                  </a:lnTo>
                  <a:lnTo>
                    <a:pt x="193" y="1254"/>
                  </a:lnTo>
                  <a:lnTo>
                    <a:pt x="212" y="1266"/>
                  </a:lnTo>
                  <a:lnTo>
                    <a:pt x="227" y="1273"/>
                  </a:lnTo>
                  <a:lnTo>
                    <a:pt x="248" y="1281"/>
                  </a:lnTo>
                  <a:lnTo>
                    <a:pt x="270" y="1287"/>
                  </a:lnTo>
                  <a:lnTo>
                    <a:pt x="293" y="1289"/>
                  </a:lnTo>
                  <a:lnTo>
                    <a:pt x="315" y="1289"/>
                  </a:lnTo>
                  <a:lnTo>
                    <a:pt x="337" y="1286"/>
                  </a:lnTo>
                  <a:lnTo>
                    <a:pt x="358" y="1279"/>
                  </a:lnTo>
                  <a:lnTo>
                    <a:pt x="374" y="1269"/>
                  </a:lnTo>
                  <a:lnTo>
                    <a:pt x="388" y="1254"/>
                  </a:lnTo>
                  <a:lnTo>
                    <a:pt x="397" y="1236"/>
                  </a:lnTo>
                  <a:lnTo>
                    <a:pt x="400" y="1211"/>
                  </a:lnTo>
                  <a:lnTo>
                    <a:pt x="403" y="1208"/>
                  </a:lnTo>
                  <a:lnTo>
                    <a:pt x="413" y="1205"/>
                  </a:lnTo>
                  <a:lnTo>
                    <a:pt x="428" y="1204"/>
                  </a:lnTo>
                  <a:lnTo>
                    <a:pt x="446" y="1202"/>
                  </a:lnTo>
                  <a:lnTo>
                    <a:pt x="490" y="1199"/>
                  </a:lnTo>
                  <a:lnTo>
                    <a:pt x="516" y="1198"/>
                  </a:lnTo>
                  <a:lnTo>
                    <a:pt x="539" y="1195"/>
                  </a:lnTo>
                  <a:lnTo>
                    <a:pt x="562" y="1190"/>
                  </a:lnTo>
                  <a:lnTo>
                    <a:pt x="583" y="1184"/>
                  </a:lnTo>
                  <a:lnTo>
                    <a:pt x="599" y="1178"/>
                  </a:lnTo>
                  <a:lnTo>
                    <a:pt x="612" y="1169"/>
                  </a:lnTo>
                  <a:lnTo>
                    <a:pt x="618" y="1158"/>
                  </a:lnTo>
                  <a:lnTo>
                    <a:pt x="620" y="1145"/>
                  </a:lnTo>
                  <a:lnTo>
                    <a:pt x="612" y="1128"/>
                  </a:lnTo>
                  <a:lnTo>
                    <a:pt x="602" y="1110"/>
                  </a:lnTo>
                  <a:lnTo>
                    <a:pt x="599" y="1096"/>
                  </a:lnTo>
                  <a:lnTo>
                    <a:pt x="599" y="1084"/>
                  </a:lnTo>
                  <a:lnTo>
                    <a:pt x="605" y="1074"/>
                  </a:lnTo>
                  <a:lnTo>
                    <a:pt x="614" y="1066"/>
                  </a:lnTo>
                  <a:lnTo>
                    <a:pt x="627" y="1060"/>
                  </a:lnTo>
                  <a:lnTo>
                    <a:pt x="642" y="1055"/>
                  </a:lnTo>
                  <a:lnTo>
                    <a:pt x="658" y="1049"/>
                  </a:lnTo>
                  <a:lnTo>
                    <a:pt x="675" y="1045"/>
                  </a:lnTo>
                  <a:lnTo>
                    <a:pt x="693" y="1040"/>
                  </a:lnTo>
                  <a:lnTo>
                    <a:pt x="710" y="1034"/>
                  </a:lnTo>
                  <a:lnTo>
                    <a:pt x="727" y="1027"/>
                  </a:lnTo>
                  <a:lnTo>
                    <a:pt x="742" y="1018"/>
                  </a:lnTo>
                  <a:lnTo>
                    <a:pt x="754" y="1007"/>
                  </a:lnTo>
                  <a:lnTo>
                    <a:pt x="762" y="993"/>
                  </a:lnTo>
                  <a:lnTo>
                    <a:pt x="767" y="975"/>
                  </a:lnTo>
                  <a:lnTo>
                    <a:pt x="768" y="955"/>
                  </a:lnTo>
                  <a:lnTo>
                    <a:pt x="764" y="931"/>
                  </a:lnTo>
                  <a:lnTo>
                    <a:pt x="754" y="902"/>
                  </a:lnTo>
                  <a:lnTo>
                    <a:pt x="739" y="868"/>
                  </a:lnTo>
                  <a:lnTo>
                    <a:pt x="724" y="839"/>
                  </a:lnTo>
                  <a:lnTo>
                    <a:pt x="710" y="816"/>
                  </a:lnTo>
                  <a:lnTo>
                    <a:pt x="699" y="796"/>
                  </a:lnTo>
                  <a:lnTo>
                    <a:pt x="690" y="780"/>
                  </a:lnTo>
                  <a:lnTo>
                    <a:pt x="684" y="766"/>
                  </a:lnTo>
                  <a:lnTo>
                    <a:pt x="679" y="754"/>
                  </a:lnTo>
                  <a:lnTo>
                    <a:pt x="679" y="740"/>
                  </a:lnTo>
                  <a:lnTo>
                    <a:pt x="684" y="728"/>
                  </a:lnTo>
                  <a:lnTo>
                    <a:pt x="691" y="713"/>
                  </a:lnTo>
                  <a:lnTo>
                    <a:pt x="705" y="695"/>
                  </a:lnTo>
                  <a:lnTo>
                    <a:pt x="722" y="674"/>
                  </a:lnTo>
                  <a:lnTo>
                    <a:pt x="746" y="648"/>
                  </a:lnTo>
                  <a:lnTo>
                    <a:pt x="768" y="619"/>
                  </a:lnTo>
                  <a:lnTo>
                    <a:pt x="785" y="586"/>
                  </a:lnTo>
                  <a:lnTo>
                    <a:pt x="795" y="551"/>
                  </a:lnTo>
                  <a:lnTo>
                    <a:pt x="801" y="515"/>
                  </a:lnTo>
                  <a:lnTo>
                    <a:pt x="800" y="477"/>
                  </a:lnTo>
                  <a:lnTo>
                    <a:pt x="792" y="441"/>
                  </a:lnTo>
                  <a:lnTo>
                    <a:pt x="780" y="406"/>
                  </a:lnTo>
                  <a:lnTo>
                    <a:pt x="761" y="374"/>
                  </a:lnTo>
                  <a:lnTo>
                    <a:pt x="737" y="345"/>
                  </a:lnTo>
                  <a:lnTo>
                    <a:pt x="722" y="329"/>
                  </a:lnTo>
                  <a:lnTo>
                    <a:pt x="713" y="314"/>
                  </a:lnTo>
                  <a:lnTo>
                    <a:pt x="710" y="301"/>
                  </a:lnTo>
                  <a:lnTo>
                    <a:pt x="712" y="289"/>
                  </a:lnTo>
                  <a:lnTo>
                    <a:pt x="716" y="277"/>
                  </a:lnTo>
                  <a:lnTo>
                    <a:pt x="739" y="245"/>
                  </a:lnTo>
                  <a:lnTo>
                    <a:pt x="745" y="233"/>
                  </a:lnTo>
                  <a:lnTo>
                    <a:pt x="749" y="220"/>
                  </a:lnTo>
                  <a:lnTo>
                    <a:pt x="751" y="206"/>
                  </a:lnTo>
                  <a:lnTo>
                    <a:pt x="748" y="191"/>
                  </a:lnTo>
                  <a:lnTo>
                    <a:pt x="739" y="173"/>
                  </a:lnTo>
                  <a:lnTo>
                    <a:pt x="724" y="153"/>
                  </a:lnTo>
                  <a:lnTo>
                    <a:pt x="702" y="130"/>
                  </a:lnTo>
                  <a:lnTo>
                    <a:pt x="694" y="121"/>
                  </a:lnTo>
                  <a:lnTo>
                    <a:pt x="693" y="114"/>
                  </a:lnTo>
                  <a:lnTo>
                    <a:pt x="696" y="106"/>
                  </a:lnTo>
                  <a:lnTo>
                    <a:pt x="718" y="88"/>
                  </a:lnTo>
                  <a:lnTo>
                    <a:pt x="724" y="82"/>
                  </a:lnTo>
                  <a:lnTo>
                    <a:pt x="725" y="76"/>
                  </a:lnTo>
                  <a:lnTo>
                    <a:pt x="721" y="70"/>
                  </a:lnTo>
                  <a:lnTo>
                    <a:pt x="710" y="62"/>
                  </a:lnTo>
                  <a:lnTo>
                    <a:pt x="690" y="55"/>
                  </a:lnTo>
                  <a:lnTo>
                    <a:pt x="670" y="47"/>
                  </a:lnTo>
                  <a:lnTo>
                    <a:pt x="648" y="40"/>
                  </a:lnTo>
                  <a:lnTo>
                    <a:pt x="624" y="30"/>
                  </a:lnTo>
                  <a:lnTo>
                    <a:pt x="599" y="23"/>
                  </a:lnTo>
                  <a:lnTo>
                    <a:pt x="572" y="15"/>
                  </a:lnTo>
                  <a:lnTo>
                    <a:pt x="545" y="9"/>
                  </a:lnTo>
                  <a:lnTo>
                    <a:pt x="519" y="5"/>
                  </a:lnTo>
                  <a:lnTo>
                    <a:pt x="493" y="2"/>
                  </a:lnTo>
                  <a:lnTo>
                    <a:pt x="470" y="0"/>
                  </a:lnTo>
                  <a:lnTo>
                    <a:pt x="447" y="3"/>
                  </a:lnTo>
                  <a:lnTo>
                    <a:pt x="428" y="9"/>
                  </a:lnTo>
                  <a:lnTo>
                    <a:pt x="412" y="18"/>
                  </a:lnTo>
                  <a:lnTo>
                    <a:pt x="400" y="33"/>
                  </a:lnTo>
                  <a:lnTo>
                    <a:pt x="392" y="52"/>
                  </a:lnTo>
                  <a:lnTo>
                    <a:pt x="389" y="76"/>
                  </a:lnTo>
                  <a:lnTo>
                    <a:pt x="386" y="83"/>
                  </a:lnTo>
                  <a:lnTo>
                    <a:pt x="377" y="92"/>
                  </a:lnTo>
                  <a:lnTo>
                    <a:pt x="368" y="103"/>
                  </a:lnTo>
                  <a:lnTo>
                    <a:pt x="360" y="112"/>
                  </a:lnTo>
                  <a:lnTo>
                    <a:pt x="357" y="120"/>
                  </a:lnTo>
                </a:path>
              </a:pathLst>
            </a:custGeom>
            <a:noFill/>
            <a:ln w="7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63" name="Freeform 72"/>
            <p:cNvSpPr>
              <a:spLocks noEditPoints="1"/>
            </p:cNvSpPr>
            <p:nvPr/>
          </p:nvSpPr>
          <p:spPr bwMode="auto">
            <a:xfrm>
              <a:off x="960" y="2927"/>
              <a:ext cx="83" cy="123"/>
            </a:xfrm>
            <a:custGeom>
              <a:avLst/>
              <a:gdLst>
                <a:gd name="T0" fmla="*/ 68 w 83"/>
                <a:gd name="T1" fmla="*/ 121 h 123"/>
                <a:gd name="T2" fmla="*/ 68 w 83"/>
                <a:gd name="T3" fmla="*/ 109 h 123"/>
                <a:gd name="T4" fmla="*/ 61 w 83"/>
                <a:gd name="T5" fmla="*/ 117 h 123"/>
                <a:gd name="T6" fmla="*/ 52 w 83"/>
                <a:gd name="T7" fmla="*/ 121 h 123"/>
                <a:gd name="T8" fmla="*/ 41 w 83"/>
                <a:gd name="T9" fmla="*/ 123 h 123"/>
                <a:gd name="T10" fmla="*/ 34 w 83"/>
                <a:gd name="T11" fmla="*/ 123 h 123"/>
                <a:gd name="T12" fmla="*/ 26 w 83"/>
                <a:gd name="T13" fmla="*/ 121 h 123"/>
                <a:gd name="T14" fmla="*/ 8 w 83"/>
                <a:gd name="T15" fmla="*/ 108 h 123"/>
                <a:gd name="T16" fmla="*/ 6 w 83"/>
                <a:gd name="T17" fmla="*/ 102 h 123"/>
                <a:gd name="T18" fmla="*/ 3 w 83"/>
                <a:gd name="T19" fmla="*/ 94 h 123"/>
                <a:gd name="T20" fmla="*/ 1 w 83"/>
                <a:gd name="T21" fmla="*/ 86 h 123"/>
                <a:gd name="T22" fmla="*/ 0 w 83"/>
                <a:gd name="T23" fmla="*/ 77 h 123"/>
                <a:gd name="T24" fmla="*/ 1 w 83"/>
                <a:gd name="T25" fmla="*/ 68 h 123"/>
                <a:gd name="T26" fmla="*/ 4 w 83"/>
                <a:gd name="T27" fmla="*/ 53 h 123"/>
                <a:gd name="T28" fmla="*/ 13 w 83"/>
                <a:gd name="T29" fmla="*/ 41 h 123"/>
                <a:gd name="T30" fmla="*/ 25 w 83"/>
                <a:gd name="T31" fmla="*/ 35 h 123"/>
                <a:gd name="T32" fmla="*/ 32 w 83"/>
                <a:gd name="T33" fmla="*/ 32 h 123"/>
                <a:gd name="T34" fmla="*/ 46 w 83"/>
                <a:gd name="T35" fmla="*/ 32 h 123"/>
                <a:gd name="T36" fmla="*/ 52 w 83"/>
                <a:gd name="T37" fmla="*/ 33 h 123"/>
                <a:gd name="T38" fmla="*/ 56 w 83"/>
                <a:gd name="T39" fmla="*/ 35 h 123"/>
                <a:gd name="T40" fmla="*/ 62 w 83"/>
                <a:gd name="T41" fmla="*/ 39 h 123"/>
                <a:gd name="T42" fmla="*/ 66 w 83"/>
                <a:gd name="T43" fmla="*/ 44 h 123"/>
                <a:gd name="T44" fmla="*/ 66 w 83"/>
                <a:gd name="T45" fmla="*/ 0 h 123"/>
                <a:gd name="T46" fmla="*/ 83 w 83"/>
                <a:gd name="T47" fmla="*/ 0 h 123"/>
                <a:gd name="T48" fmla="*/ 83 w 83"/>
                <a:gd name="T49" fmla="*/ 121 h 123"/>
                <a:gd name="T50" fmla="*/ 68 w 83"/>
                <a:gd name="T51" fmla="*/ 121 h 123"/>
                <a:gd name="T52" fmla="*/ 16 w 83"/>
                <a:gd name="T53" fmla="*/ 77 h 123"/>
                <a:gd name="T54" fmla="*/ 19 w 83"/>
                <a:gd name="T55" fmla="*/ 92 h 123"/>
                <a:gd name="T56" fmla="*/ 25 w 83"/>
                <a:gd name="T57" fmla="*/ 103 h 123"/>
                <a:gd name="T58" fmla="*/ 29 w 83"/>
                <a:gd name="T59" fmla="*/ 108 h 123"/>
                <a:gd name="T60" fmla="*/ 35 w 83"/>
                <a:gd name="T61" fmla="*/ 109 h 123"/>
                <a:gd name="T62" fmla="*/ 43 w 83"/>
                <a:gd name="T63" fmla="*/ 111 h 123"/>
                <a:gd name="T64" fmla="*/ 55 w 83"/>
                <a:gd name="T65" fmla="*/ 108 h 123"/>
                <a:gd name="T66" fmla="*/ 61 w 83"/>
                <a:gd name="T67" fmla="*/ 103 h 123"/>
                <a:gd name="T68" fmla="*/ 66 w 83"/>
                <a:gd name="T69" fmla="*/ 92 h 123"/>
                <a:gd name="T70" fmla="*/ 68 w 83"/>
                <a:gd name="T71" fmla="*/ 79 h 123"/>
                <a:gd name="T72" fmla="*/ 66 w 83"/>
                <a:gd name="T73" fmla="*/ 64 h 123"/>
                <a:gd name="T74" fmla="*/ 61 w 83"/>
                <a:gd name="T75" fmla="*/ 53 h 123"/>
                <a:gd name="T76" fmla="*/ 56 w 83"/>
                <a:gd name="T77" fmla="*/ 49 h 123"/>
                <a:gd name="T78" fmla="*/ 52 w 83"/>
                <a:gd name="T79" fmla="*/ 46 h 123"/>
                <a:gd name="T80" fmla="*/ 47 w 83"/>
                <a:gd name="T81" fmla="*/ 44 h 123"/>
                <a:gd name="T82" fmla="*/ 41 w 83"/>
                <a:gd name="T83" fmla="*/ 44 h 123"/>
                <a:gd name="T84" fmla="*/ 29 w 83"/>
                <a:gd name="T85" fmla="*/ 47 h 123"/>
                <a:gd name="T86" fmla="*/ 23 w 83"/>
                <a:gd name="T87" fmla="*/ 52 h 123"/>
                <a:gd name="T88" fmla="*/ 19 w 83"/>
                <a:gd name="T89" fmla="*/ 62 h 123"/>
                <a:gd name="T90" fmla="*/ 16 w 83"/>
                <a:gd name="T91" fmla="*/ 77 h 1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123"/>
                <a:gd name="T140" fmla="*/ 83 w 83"/>
                <a:gd name="T141" fmla="*/ 123 h 12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123">
                  <a:moveTo>
                    <a:pt x="68" y="121"/>
                  </a:moveTo>
                  <a:lnTo>
                    <a:pt x="68" y="109"/>
                  </a:lnTo>
                  <a:lnTo>
                    <a:pt x="61" y="117"/>
                  </a:lnTo>
                  <a:lnTo>
                    <a:pt x="52" y="121"/>
                  </a:lnTo>
                  <a:lnTo>
                    <a:pt x="41" y="123"/>
                  </a:lnTo>
                  <a:lnTo>
                    <a:pt x="34" y="123"/>
                  </a:lnTo>
                  <a:lnTo>
                    <a:pt x="26" y="121"/>
                  </a:lnTo>
                  <a:lnTo>
                    <a:pt x="8" y="108"/>
                  </a:lnTo>
                  <a:lnTo>
                    <a:pt x="6" y="102"/>
                  </a:lnTo>
                  <a:lnTo>
                    <a:pt x="3" y="94"/>
                  </a:lnTo>
                  <a:lnTo>
                    <a:pt x="1" y="86"/>
                  </a:lnTo>
                  <a:lnTo>
                    <a:pt x="0" y="77"/>
                  </a:lnTo>
                  <a:lnTo>
                    <a:pt x="1" y="68"/>
                  </a:lnTo>
                  <a:lnTo>
                    <a:pt x="4" y="53"/>
                  </a:lnTo>
                  <a:lnTo>
                    <a:pt x="13" y="41"/>
                  </a:lnTo>
                  <a:lnTo>
                    <a:pt x="25" y="35"/>
                  </a:lnTo>
                  <a:lnTo>
                    <a:pt x="32" y="32"/>
                  </a:lnTo>
                  <a:lnTo>
                    <a:pt x="46" y="32"/>
                  </a:lnTo>
                  <a:lnTo>
                    <a:pt x="52" y="33"/>
                  </a:lnTo>
                  <a:lnTo>
                    <a:pt x="56" y="35"/>
                  </a:lnTo>
                  <a:lnTo>
                    <a:pt x="62" y="39"/>
                  </a:lnTo>
                  <a:lnTo>
                    <a:pt x="66" y="44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83" y="121"/>
                  </a:lnTo>
                  <a:lnTo>
                    <a:pt x="68" y="121"/>
                  </a:lnTo>
                  <a:close/>
                  <a:moveTo>
                    <a:pt x="16" y="77"/>
                  </a:moveTo>
                  <a:lnTo>
                    <a:pt x="19" y="92"/>
                  </a:lnTo>
                  <a:lnTo>
                    <a:pt x="25" y="103"/>
                  </a:lnTo>
                  <a:lnTo>
                    <a:pt x="29" y="108"/>
                  </a:lnTo>
                  <a:lnTo>
                    <a:pt x="35" y="109"/>
                  </a:lnTo>
                  <a:lnTo>
                    <a:pt x="43" y="111"/>
                  </a:lnTo>
                  <a:lnTo>
                    <a:pt x="55" y="108"/>
                  </a:lnTo>
                  <a:lnTo>
                    <a:pt x="61" y="103"/>
                  </a:lnTo>
                  <a:lnTo>
                    <a:pt x="66" y="92"/>
                  </a:lnTo>
                  <a:lnTo>
                    <a:pt x="68" y="79"/>
                  </a:lnTo>
                  <a:lnTo>
                    <a:pt x="66" y="64"/>
                  </a:lnTo>
                  <a:lnTo>
                    <a:pt x="61" y="53"/>
                  </a:lnTo>
                  <a:lnTo>
                    <a:pt x="56" y="49"/>
                  </a:lnTo>
                  <a:lnTo>
                    <a:pt x="52" y="46"/>
                  </a:lnTo>
                  <a:lnTo>
                    <a:pt x="47" y="44"/>
                  </a:lnTo>
                  <a:lnTo>
                    <a:pt x="41" y="44"/>
                  </a:lnTo>
                  <a:lnTo>
                    <a:pt x="29" y="47"/>
                  </a:lnTo>
                  <a:lnTo>
                    <a:pt x="23" y="52"/>
                  </a:lnTo>
                  <a:lnTo>
                    <a:pt x="19" y="62"/>
                  </a:lnTo>
                  <a:lnTo>
                    <a:pt x="16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64" name="Freeform 73"/>
            <p:cNvSpPr>
              <a:spLocks/>
            </p:cNvSpPr>
            <p:nvPr/>
          </p:nvSpPr>
          <p:spPr bwMode="auto">
            <a:xfrm>
              <a:off x="1067" y="2926"/>
              <a:ext cx="44" cy="158"/>
            </a:xfrm>
            <a:custGeom>
              <a:avLst/>
              <a:gdLst>
                <a:gd name="T0" fmla="*/ 32 w 44"/>
                <a:gd name="T1" fmla="*/ 158 h 158"/>
                <a:gd name="T2" fmla="*/ 19 w 44"/>
                <a:gd name="T3" fmla="*/ 140 h 158"/>
                <a:gd name="T4" fmla="*/ 10 w 44"/>
                <a:gd name="T5" fmla="*/ 122 h 158"/>
                <a:gd name="T6" fmla="*/ 3 w 44"/>
                <a:gd name="T7" fmla="*/ 101 h 158"/>
                <a:gd name="T8" fmla="*/ 0 w 44"/>
                <a:gd name="T9" fmla="*/ 78 h 158"/>
                <a:gd name="T10" fmla="*/ 1 w 44"/>
                <a:gd name="T11" fmla="*/ 59 h 158"/>
                <a:gd name="T12" fmla="*/ 7 w 44"/>
                <a:gd name="T13" fmla="*/ 40 h 158"/>
                <a:gd name="T14" fmla="*/ 17 w 44"/>
                <a:gd name="T15" fmla="*/ 21 h 158"/>
                <a:gd name="T16" fmla="*/ 32 w 44"/>
                <a:gd name="T17" fmla="*/ 0 h 158"/>
                <a:gd name="T18" fmla="*/ 44 w 44"/>
                <a:gd name="T19" fmla="*/ 0 h 158"/>
                <a:gd name="T20" fmla="*/ 38 w 44"/>
                <a:gd name="T21" fmla="*/ 7 h 158"/>
                <a:gd name="T22" fmla="*/ 35 w 44"/>
                <a:gd name="T23" fmla="*/ 15 h 158"/>
                <a:gd name="T24" fmla="*/ 31 w 44"/>
                <a:gd name="T25" fmla="*/ 19 h 158"/>
                <a:gd name="T26" fmla="*/ 29 w 44"/>
                <a:gd name="T27" fmla="*/ 24 h 158"/>
                <a:gd name="T28" fmla="*/ 20 w 44"/>
                <a:gd name="T29" fmla="*/ 48 h 158"/>
                <a:gd name="T30" fmla="*/ 17 w 44"/>
                <a:gd name="T31" fmla="*/ 78 h 158"/>
                <a:gd name="T32" fmla="*/ 20 w 44"/>
                <a:gd name="T33" fmla="*/ 106 h 158"/>
                <a:gd name="T34" fmla="*/ 29 w 44"/>
                <a:gd name="T35" fmla="*/ 131 h 158"/>
                <a:gd name="T36" fmla="*/ 44 w 44"/>
                <a:gd name="T37" fmla="*/ 158 h 158"/>
                <a:gd name="T38" fmla="*/ 32 w 44"/>
                <a:gd name="T39" fmla="*/ 158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158"/>
                <a:gd name="T62" fmla="*/ 44 w 44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158">
                  <a:moveTo>
                    <a:pt x="32" y="158"/>
                  </a:moveTo>
                  <a:lnTo>
                    <a:pt x="19" y="140"/>
                  </a:lnTo>
                  <a:lnTo>
                    <a:pt x="10" y="122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1" y="59"/>
                  </a:lnTo>
                  <a:lnTo>
                    <a:pt x="7" y="40"/>
                  </a:lnTo>
                  <a:lnTo>
                    <a:pt x="17" y="21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29" y="24"/>
                  </a:lnTo>
                  <a:lnTo>
                    <a:pt x="20" y="48"/>
                  </a:lnTo>
                  <a:lnTo>
                    <a:pt x="17" y="78"/>
                  </a:lnTo>
                  <a:lnTo>
                    <a:pt x="20" y="106"/>
                  </a:lnTo>
                  <a:lnTo>
                    <a:pt x="29" y="131"/>
                  </a:lnTo>
                  <a:lnTo>
                    <a:pt x="44" y="158"/>
                  </a:lnTo>
                  <a:lnTo>
                    <a:pt x="32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65" name="Rectangle 74"/>
            <p:cNvSpPr>
              <a:spLocks noChangeArrowheads="1"/>
            </p:cNvSpPr>
            <p:nvPr/>
          </p:nvSpPr>
          <p:spPr bwMode="auto">
            <a:xfrm>
              <a:off x="1135" y="2927"/>
              <a:ext cx="16" cy="1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66" name="Freeform 75"/>
            <p:cNvSpPr>
              <a:spLocks/>
            </p:cNvSpPr>
            <p:nvPr/>
          </p:nvSpPr>
          <p:spPr bwMode="auto">
            <a:xfrm>
              <a:off x="1180" y="2926"/>
              <a:ext cx="43" cy="158"/>
            </a:xfrm>
            <a:custGeom>
              <a:avLst/>
              <a:gdLst>
                <a:gd name="T0" fmla="*/ 12 w 43"/>
                <a:gd name="T1" fmla="*/ 158 h 158"/>
                <a:gd name="T2" fmla="*/ 0 w 43"/>
                <a:gd name="T3" fmla="*/ 158 h 158"/>
                <a:gd name="T4" fmla="*/ 14 w 43"/>
                <a:gd name="T5" fmla="*/ 131 h 158"/>
                <a:gd name="T6" fmla="*/ 23 w 43"/>
                <a:gd name="T7" fmla="*/ 106 h 158"/>
                <a:gd name="T8" fmla="*/ 26 w 43"/>
                <a:gd name="T9" fmla="*/ 78 h 158"/>
                <a:gd name="T10" fmla="*/ 22 w 43"/>
                <a:gd name="T11" fmla="*/ 48 h 158"/>
                <a:gd name="T12" fmla="*/ 20 w 43"/>
                <a:gd name="T13" fmla="*/ 39 h 158"/>
                <a:gd name="T14" fmla="*/ 14 w 43"/>
                <a:gd name="T15" fmla="*/ 24 h 158"/>
                <a:gd name="T16" fmla="*/ 9 w 43"/>
                <a:gd name="T17" fmla="*/ 15 h 158"/>
                <a:gd name="T18" fmla="*/ 0 w 43"/>
                <a:gd name="T19" fmla="*/ 0 h 158"/>
                <a:gd name="T20" fmla="*/ 12 w 43"/>
                <a:gd name="T21" fmla="*/ 0 h 158"/>
                <a:gd name="T22" fmla="*/ 26 w 43"/>
                <a:gd name="T23" fmla="*/ 21 h 158"/>
                <a:gd name="T24" fmla="*/ 35 w 43"/>
                <a:gd name="T25" fmla="*/ 40 h 158"/>
                <a:gd name="T26" fmla="*/ 41 w 43"/>
                <a:gd name="T27" fmla="*/ 59 h 158"/>
                <a:gd name="T28" fmla="*/ 43 w 43"/>
                <a:gd name="T29" fmla="*/ 78 h 158"/>
                <a:gd name="T30" fmla="*/ 41 w 43"/>
                <a:gd name="T31" fmla="*/ 101 h 158"/>
                <a:gd name="T32" fmla="*/ 34 w 43"/>
                <a:gd name="T33" fmla="*/ 122 h 158"/>
                <a:gd name="T34" fmla="*/ 23 w 43"/>
                <a:gd name="T35" fmla="*/ 140 h 158"/>
                <a:gd name="T36" fmla="*/ 12 w 43"/>
                <a:gd name="T37" fmla="*/ 158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158"/>
                <a:gd name="T59" fmla="*/ 43 w 43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158">
                  <a:moveTo>
                    <a:pt x="12" y="158"/>
                  </a:moveTo>
                  <a:lnTo>
                    <a:pt x="0" y="158"/>
                  </a:lnTo>
                  <a:lnTo>
                    <a:pt x="14" y="131"/>
                  </a:lnTo>
                  <a:lnTo>
                    <a:pt x="23" y="106"/>
                  </a:lnTo>
                  <a:lnTo>
                    <a:pt x="26" y="78"/>
                  </a:lnTo>
                  <a:lnTo>
                    <a:pt x="22" y="48"/>
                  </a:lnTo>
                  <a:lnTo>
                    <a:pt x="20" y="39"/>
                  </a:lnTo>
                  <a:lnTo>
                    <a:pt x="14" y="24"/>
                  </a:lnTo>
                  <a:lnTo>
                    <a:pt x="9" y="1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1"/>
                  </a:lnTo>
                  <a:lnTo>
                    <a:pt x="35" y="40"/>
                  </a:lnTo>
                  <a:lnTo>
                    <a:pt x="41" y="59"/>
                  </a:lnTo>
                  <a:lnTo>
                    <a:pt x="43" y="78"/>
                  </a:lnTo>
                  <a:lnTo>
                    <a:pt x="41" y="101"/>
                  </a:lnTo>
                  <a:lnTo>
                    <a:pt x="34" y="122"/>
                  </a:lnTo>
                  <a:lnTo>
                    <a:pt x="23" y="140"/>
                  </a:lnTo>
                  <a:lnTo>
                    <a:pt x="12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67" name="Rectangle 76"/>
            <p:cNvSpPr>
              <a:spLocks noChangeArrowheads="1"/>
            </p:cNvSpPr>
            <p:nvPr/>
          </p:nvSpPr>
          <p:spPr bwMode="auto">
            <a:xfrm>
              <a:off x="873" y="2803"/>
              <a:ext cx="482" cy="407"/>
            </a:xfrm>
            <a:prstGeom prst="rect">
              <a:avLst/>
            </a:prstGeom>
            <a:noFill/>
            <a:ln w="4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68" name="Freeform 77"/>
            <p:cNvSpPr>
              <a:spLocks/>
            </p:cNvSpPr>
            <p:nvPr/>
          </p:nvSpPr>
          <p:spPr bwMode="auto">
            <a:xfrm>
              <a:off x="2012" y="2912"/>
              <a:ext cx="115" cy="156"/>
            </a:xfrm>
            <a:custGeom>
              <a:avLst/>
              <a:gdLst>
                <a:gd name="T0" fmla="*/ 0 w 115"/>
                <a:gd name="T1" fmla="*/ 156 h 156"/>
                <a:gd name="T2" fmla="*/ 0 w 115"/>
                <a:gd name="T3" fmla="*/ 0 h 156"/>
                <a:gd name="T4" fmla="*/ 112 w 115"/>
                <a:gd name="T5" fmla="*/ 0 h 156"/>
                <a:gd name="T6" fmla="*/ 112 w 115"/>
                <a:gd name="T7" fmla="*/ 18 h 156"/>
                <a:gd name="T8" fmla="*/ 21 w 115"/>
                <a:gd name="T9" fmla="*/ 18 h 156"/>
                <a:gd name="T10" fmla="*/ 21 w 115"/>
                <a:gd name="T11" fmla="*/ 67 h 156"/>
                <a:gd name="T12" fmla="*/ 106 w 115"/>
                <a:gd name="T13" fmla="*/ 67 h 156"/>
                <a:gd name="T14" fmla="*/ 106 w 115"/>
                <a:gd name="T15" fmla="*/ 85 h 156"/>
                <a:gd name="T16" fmla="*/ 21 w 115"/>
                <a:gd name="T17" fmla="*/ 85 h 156"/>
                <a:gd name="T18" fmla="*/ 21 w 115"/>
                <a:gd name="T19" fmla="*/ 138 h 156"/>
                <a:gd name="T20" fmla="*/ 115 w 115"/>
                <a:gd name="T21" fmla="*/ 138 h 156"/>
                <a:gd name="T22" fmla="*/ 115 w 115"/>
                <a:gd name="T23" fmla="*/ 156 h 156"/>
                <a:gd name="T24" fmla="*/ 0 w 115"/>
                <a:gd name="T25" fmla="*/ 156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56"/>
                <a:gd name="T41" fmla="*/ 115 w 115"/>
                <a:gd name="T42" fmla="*/ 156 h 1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56">
                  <a:moveTo>
                    <a:pt x="0" y="1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21" y="18"/>
                  </a:lnTo>
                  <a:lnTo>
                    <a:pt x="21" y="67"/>
                  </a:lnTo>
                  <a:lnTo>
                    <a:pt x="106" y="67"/>
                  </a:lnTo>
                  <a:lnTo>
                    <a:pt x="106" y="85"/>
                  </a:lnTo>
                  <a:lnTo>
                    <a:pt x="21" y="85"/>
                  </a:lnTo>
                  <a:lnTo>
                    <a:pt x="21" y="138"/>
                  </a:lnTo>
                  <a:lnTo>
                    <a:pt x="115" y="138"/>
                  </a:lnTo>
                  <a:lnTo>
                    <a:pt x="115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69" name="Rectangle 78"/>
            <p:cNvSpPr>
              <a:spLocks noChangeArrowheads="1"/>
            </p:cNvSpPr>
            <p:nvPr/>
          </p:nvSpPr>
          <p:spPr bwMode="auto">
            <a:xfrm>
              <a:off x="232" y="2803"/>
              <a:ext cx="322" cy="407"/>
            </a:xfrm>
            <a:prstGeom prst="rect">
              <a:avLst/>
            </a:prstGeom>
            <a:noFill/>
            <a:ln w="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70" name="Freeform 79"/>
            <p:cNvSpPr>
              <a:spLocks/>
            </p:cNvSpPr>
            <p:nvPr/>
          </p:nvSpPr>
          <p:spPr bwMode="auto">
            <a:xfrm>
              <a:off x="329" y="2926"/>
              <a:ext cx="121" cy="158"/>
            </a:xfrm>
            <a:custGeom>
              <a:avLst/>
              <a:gdLst>
                <a:gd name="T0" fmla="*/ 101 w 121"/>
                <a:gd name="T1" fmla="*/ 0 h 158"/>
                <a:gd name="T2" fmla="*/ 121 w 121"/>
                <a:gd name="T3" fmla="*/ 0 h 158"/>
                <a:gd name="T4" fmla="*/ 121 w 121"/>
                <a:gd name="T5" fmla="*/ 90 h 158"/>
                <a:gd name="T6" fmla="*/ 119 w 121"/>
                <a:gd name="T7" fmla="*/ 110 h 158"/>
                <a:gd name="T8" fmla="*/ 116 w 121"/>
                <a:gd name="T9" fmla="*/ 127 h 158"/>
                <a:gd name="T10" fmla="*/ 113 w 121"/>
                <a:gd name="T11" fmla="*/ 133 h 158"/>
                <a:gd name="T12" fmla="*/ 109 w 121"/>
                <a:gd name="T13" fmla="*/ 139 h 158"/>
                <a:gd name="T14" fmla="*/ 103 w 121"/>
                <a:gd name="T15" fmla="*/ 145 h 158"/>
                <a:gd name="T16" fmla="*/ 97 w 121"/>
                <a:gd name="T17" fmla="*/ 149 h 158"/>
                <a:gd name="T18" fmla="*/ 80 w 121"/>
                <a:gd name="T19" fmla="*/ 155 h 158"/>
                <a:gd name="T20" fmla="*/ 61 w 121"/>
                <a:gd name="T21" fmla="*/ 158 h 158"/>
                <a:gd name="T22" fmla="*/ 42 w 121"/>
                <a:gd name="T23" fmla="*/ 157 h 158"/>
                <a:gd name="T24" fmla="*/ 25 w 121"/>
                <a:gd name="T25" fmla="*/ 151 h 158"/>
                <a:gd name="T26" fmla="*/ 14 w 121"/>
                <a:gd name="T27" fmla="*/ 142 h 158"/>
                <a:gd name="T28" fmla="*/ 11 w 121"/>
                <a:gd name="T29" fmla="*/ 136 h 158"/>
                <a:gd name="T30" fmla="*/ 6 w 121"/>
                <a:gd name="T31" fmla="*/ 128 h 158"/>
                <a:gd name="T32" fmla="*/ 2 w 121"/>
                <a:gd name="T33" fmla="*/ 112 h 158"/>
                <a:gd name="T34" fmla="*/ 0 w 121"/>
                <a:gd name="T35" fmla="*/ 90 h 158"/>
                <a:gd name="T36" fmla="*/ 0 w 121"/>
                <a:gd name="T37" fmla="*/ 0 h 158"/>
                <a:gd name="T38" fmla="*/ 21 w 121"/>
                <a:gd name="T39" fmla="*/ 0 h 158"/>
                <a:gd name="T40" fmla="*/ 21 w 121"/>
                <a:gd name="T41" fmla="*/ 89 h 158"/>
                <a:gd name="T42" fmla="*/ 22 w 121"/>
                <a:gd name="T43" fmla="*/ 107 h 158"/>
                <a:gd name="T44" fmla="*/ 24 w 121"/>
                <a:gd name="T45" fmla="*/ 119 h 158"/>
                <a:gd name="T46" fmla="*/ 27 w 121"/>
                <a:gd name="T47" fmla="*/ 125 h 158"/>
                <a:gd name="T48" fmla="*/ 31 w 121"/>
                <a:gd name="T49" fmla="*/ 130 h 158"/>
                <a:gd name="T50" fmla="*/ 37 w 121"/>
                <a:gd name="T51" fmla="*/ 134 h 158"/>
                <a:gd name="T52" fmla="*/ 43 w 121"/>
                <a:gd name="T53" fmla="*/ 137 h 158"/>
                <a:gd name="T54" fmla="*/ 51 w 121"/>
                <a:gd name="T55" fmla="*/ 139 h 158"/>
                <a:gd name="T56" fmla="*/ 60 w 121"/>
                <a:gd name="T57" fmla="*/ 140 h 158"/>
                <a:gd name="T58" fmla="*/ 79 w 121"/>
                <a:gd name="T59" fmla="*/ 137 h 158"/>
                <a:gd name="T60" fmla="*/ 91 w 121"/>
                <a:gd name="T61" fmla="*/ 130 h 158"/>
                <a:gd name="T62" fmla="*/ 97 w 121"/>
                <a:gd name="T63" fmla="*/ 121 h 158"/>
                <a:gd name="T64" fmla="*/ 100 w 121"/>
                <a:gd name="T65" fmla="*/ 107 h 158"/>
                <a:gd name="T66" fmla="*/ 101 w 121"/>
                <a:gd name="T67" fmla="*/ 89 h 158"/>
                <a:gd name="T68" fmla="*/ 101 w 121"/>
                <a:gd name="T69" fmla="*/ 0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1"/>
                <a:gd name="T106" fmla="*/ 0 h 158"/>
                <a:gd name="T107" fmla="*/ 121 w 121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1" h="158">
                  <a:moveTo>
                    <a:pt x="101" y="0"/>
                  </a:moveTo>
                  <a:lnTo>
                    <a:pt x="121" y="0"/>
                  </a:lnTo>
                  <a:lnTo>
                    <a:pt x="121" y="90"/>
                  </a:lnTo>
                  <a:lnTo>
                    <a:pt x="119" y="110"/>
                  </a:lnTo>
                  <a:lnTo>
                    <a:pt x="116" y="127"/>
                  </a:lnTo>
                  <a:lnTo>
                    <a:pt x="113" y="133"/>
                  </a:lnTo>
                  <a:lnTo>
                    <a:pt x="109" y="139"/>
                  </a:lnTo>
                  <a:lnTo>
                    <a:pt x="103" y="145"/>
                  </a:lnTo>
                  <a:lnTo>
                    <a:pt x="97" y="149"/>
                  </a:lnTo>
                  <a:lnTo>
                    <a:pt x="80" y="155"/>
                  </a:lnTo>
                  <a:lnTo>
                    <a:pt x="61" y="158"/>
                  </a:lnTo>
                  <a:lnTo>
                    <a:pt x="42" y="157"/>
                  </a:lnTo>
                  <a:lnTo>
                    <a:pt x="25" y="151"/>
                  </a:lnTo>
                  <a:lnTo>
                    <a:pt x="14" y="142"/>
                  </a:lnTo>
                  <a:lnTo>
                    <a:pt x="11" y="136"/>
                  </a:lnTo>
                  <a:lnTo>
                    <a:pt x="6" y="128"/>
                  </a:lnTo>
                  <a:lnTo>
                    <a:pt x="2" y="11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89"/>
                  </a:lnTo>
                  <a:lnTo>
                    <a:pt x="22" y="107"/>
                  </a:lnTo>
                  <a:lnTo>
                    <a:pt x="24" y="119"/>
                  </a:lnTo>
                  <a:lnTo>
                    <a:pt x="27" y="125"/>
                  </a:lnTo>
                  <a:lnTo>
                    <a:pt x="31" y="130"/>
                  </a:lnTo>
                  <a:lnTo>
                    <a:pt x="37" y="134"/>
                  </a:lnTo>
                  <a:lnTo>
                    <a:pt x="43" y="137"/>
                  </a:lnTo>
                  <a:lnTo>
                    <a:pt x="51" y="139"/>
                  </a:lnTo>
                  <a:lnTo>
                    <a:pt x="60" y="140"/>
                  </a:lnTo>
                  <a:lnTo>
                    <a:pt x="79" y="137"/>
                  </a:lnTo>
                  <a:lnTo>
                    <a:pt x="91" y="130"/>
                  </a:lnTo>
                  <a:lnTo>
                    <a:pt x="97" y="121"/>
                  </a:lnTo>
                  <a:lnTo>
                    <a:pt x="100" y="107"/>
                  </a:lnTo>
                  <a:lnTo>
                    <a:pt x="101" y="8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71" name="Freeform 80"/>
            <p:cNvSpPr>
              <a:spLocks/>
            </p:cNvSpPr>
            <p:nvPr/>
          </p:nvSpPr>
          <p:spPr bwMode="auto">
            <a:xfrm>
              <a:off x="644" y="2953"/>
              <a:ext cx="101" cy="103"/>
            </a:xfrm>
            <a:custGeom>
              <a:avLst/>
              <a:gdLst>
                <a:gd name="T0" fmla="*/ 42 w 101"/>
                <a:gd name="T1" fmla="*/ 103 h 103"/>
                <a:gd name="T2" fmla="*/ 42 w 101"/>
                <a:gd name="T3" fmla="*/ 60 h 103"/>
                <a:gd name="T4" fmla="*/ 0 w 101"/>
                <a:gd name="T5" fmla="*/ 60 h 103"/>
                <a:gd name="T6" fmla="*/ 0 w 101"/>
                <a:gd name="T7" fmla="*/ 42 h 103"/>
                <a:gd name="T8" fmla="*/ 42 w 101"/>
                <a:gd name="T9" fmla="*/ 42 h 103"/>
                <a:gd name="T10" fmla="*/ 42 w 101"/>
                <a:gd name="T11" fmla="*/ 0 h 103"/>
                <a:gd name="T12" fmla="*/ 60 w 101"/>
                <a:gd name="T13" fmla="*/ 0 h 103"/>
                <a:gd name="T14" fmla="*/ 60 w 101"/>
                <a:gd name="T15" fmla="*/ 42 h 103"/>
                <a:gd name="T16" fmla="*/ 101 w 101"/>
                <a:gd name="T17" fmla="*/ 42 h 103"/>
                <a:gd name="T18" fmla="*/ 101 w 101"/>
                <a:gd name="T19" fmla="*/ 60 h 103"/>
                <a:gd name="T20" fmla="*/ 60 w 101"/>
                <a:gd name="T21" fmla="*/ 60 h 103"/>
                <a:gd name="T22" fmla="*/ 60 w 101"/>
                <a:gd name="T23" fmla="*/ 103 h 103"/>
                <a:gd name="T24" fmla="*/ 42 w 101"/>
                <a:gd name="T25" fmla="*/ 103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3"/>
                <a:gd name="T41" fmla="*/ 101 w 10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3">
                  <a:moveTo>
                    <a:pt x="42" y="103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42" y="42"/>
                  </a:lnTo>
                  <a:lnTo>
                    <a:pt x="42" y="0"/>
                  </a:lnTo>
                  <a:lnTo>
                    <a:pt x="60" y="0"/>
                  </a:lnTo>
                  <a:lnTo>
                    <a:pt x="60" y="42"/>
                  </a:lnTo>
                  <a:lnTo>
                    <a:pt x="101" y="42"/>
                  </a:lnTo>
                  <a:lnTo>
                    <a:pt x="101" y="60"/>
                  </a:lnTo>
                  <a:lnTo>
                    <a:pt x="60" y="60"/>
                  </a:lnTo>
                  <a:lnTo>
                    <a:pt x="60" y="103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72" name="Freeform 81"/>
            <p:cNvSpPr>
              <a:spLocks/>
            </p:cNvSpPr>
            <p:nvPr/>
          </p:nvSpPr>
          <p:spPr bwMode="auto">
            <a:xfrm>
              <a:off x="1446" y="2953"/>
              <a:ext cx="101" cy="103"/>
            </a:xfrm>
            <a:custGeom>
              <a:avLst/>
              <a:gdLst>
                <a:gd name="T0" fmla="*/ 41 w 101"/>
                <a:gd name="T1" fmla="*/ 103 h 103"/>
                <a:gd name="T2" fmla="*/ 41 w 101"/>
                <a:gd name="T3" fmla="*/ 60 h 103"/>
                <a:gd name="T4" fmla="*/ 0 w 101"/>
                <a:gd name="T5" fmla="*/ 60 h 103"/>
                <a:gd name="T6" fmla="*/ 0 w 101"/>
                <a:gd name="T7" fmla="*/ 42 h 103"/>
                <a:gd name="T8" fmla="*/ 41 w 101"/>
                <a:gd name="T9" fmla="*/ 42 h 103"/>
                <a:gd name="T10" fmla="*/ 41 w 101"/>
                <a:gd name="T11" fmla="*/ 0 h 103"/>
                <a:gd name="T12" fmla="*/ 59 w 101"/>
                <a:gd name="T13" fmla="*/ 0 h 103"/>
                <a:gd name="T14" fmla="*/ 59 w 101"/>
                <a:gd name="T15" fmla="*/ 42 h 103"/>
                <a:gd name="T16" fmla="*/ 101 w 101"/>
                <a:gd name="T17" fmla="*/ 42 h 103"/>
                <a:gd name="T18" fmla="*/ 101 w 101"/>
                <a:gd name="T19" fmla="*/ 60 h 103"/>
                <a:gd name="T20" fmla="*/ 59 w 101"/>
                <a:gd name="T21" fmla="*/ 60 h 103"/>
                <a:gd name="T22" fmla="*/ 59 w 101"/>
                <a:gd name="T23" fmla="*/ 103 h 103"/>
                <a:gd name="T24" fmla="*/ 41 w 101"/>
                <a:gd name="T25" fmla="*/ 103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3"/>
                <a:gd name="T41" fmla="*/ 101 w 10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3">
                  <a:moveTo>
                    <a:pt x="41" y="103"/>
                  </a:moveTo>
                  <a:lnTo>
                    <a:pt x="41" y="60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41" y="42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59" y="42"/>
                  </a:lnTo>
                  <a:lnTo>
                    <a:pt x="101" y="42"/>
                  </a:lnTo>
                  <a:lnTo>
                    <a:pt x="101" y="60"/>
                  </a:lnTo>
                  <a:lnTo>
                    <a:pt x="59" y="60"/>
                  </a:lnTo>
                  <a:lnTo>
                    <a:pt x="59" y="103"/>
                  </a:lnTo>
                  <a:lnTo>
                    <a:pt x="41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73" name="Rectangle 82"/>
            <p:cNvSpPr>
              <a:spLocks noChangeArrowheads="1"/>
            </p:cNvSpPr>
            <p:nvPr/>
          </p:nvSpPr>
          <p:spPr bwMode="auto">
            <a:xfrm>
              <a:off x="2556" y="2986"/>
              <a:ext cx="82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74" name="Freeform 83"/>
            <p:cNvSpPr>
              <a:spLocks/>
            </p:cNvSpPr>
            <p:nvPr/>
          </p:nvSpPr>
          <p:spPr bwMode="auto">
            <a:xfrm>
              <a:off x="2634" y="2951"/>
              <a:ext cx="83" cy="84"/>
            </a:xfrm>
            <a:custGeom>
              <a:avLst/>
              <a:gdLst>
                <a:gd name="T0" fmla="*/ 83 w 83"/>
                <a:gd name="T1" fmla="*/ 41 h 84"/>
                <a:gd name="T2" fmla="*/ 0 w 83"/>
                <a:gd name="T3" fmla="*/ 0 h 84"/>
                <a:gd name="T4" fmla="*/ 0 w 83"/>
                <a:gd name="T5" fmla="*/ 84 h 84"/>
                <a:gd name="T6" fmla="*/ 83 w 83"/>
                <a:gd name="T7" fmla="*/ 41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84"/>
                <a:gd name="T14" fmla="*/ 83 w 83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84">
                  <a:moveTo>
                    <a:pt x="83" y="41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83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75" name="Rectangle 84"/>
            <p:cNvSpPr>
              <a:spLocks noChangeArrowheads="1"/>
            </p:cNvSpPr>
            <p:nvPr/>
          </p:nvSpPr>
          <p:spPr bwMode="auto">
            <a:xfrm>
              <a:off x="3014" y="2927"/>
              <a:ext cx="17" cy="1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76" name="Rectangle 85"/>
            <p:cNvSpPr>
              <a:spLocks noChangeArrowheads="1"/>
            </p:cNvSpPr>
            <p:nvPr/>
          </p:nvSpPr>
          <p:spPr bwMode="auto">
            <a:xfrm>
              <a:off x="2797" y="2844"/>
              <a:ext cx="481" cy="327"/>
            </a:xfrm>
            <a:prstGeom prst="rect">
              <a:avLst/>
            </a:prstGeom>
            <a:noFill/>
            <a:ln w="4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77" name="Rectangle 86"/>
            <p:cNvSpPr>
              <a:spLocks noChangeArrowheads="1"/>
            </p:cNvSpPr>
            <p:nvPr/>
          </p:nvSpPr>
          <p:spPr bwMode="auto">
            <a:xfrm>
              <a:off x="2797" y="2844"/>
              <a:ext cx="481" cy="327"/>
            </a:xfrm>
            <a:prstGeom prst="rect">
              <a:avLst/>
            </a:prstGeom>
            <a:noFill/>
            <a:ln w="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78" name="Freeform 87"/>
            <p:cNvSpPr>
              <a:spLocks/>
            </p:cNvSpPr>
            <p:nvPr/>
          </p:nvSpPr>
          <p:spPr bwMode="auto">
            <a:xfrm>
              <a:off x="3639" y="2394"/>
              <a:ext cx="800" cy="1289"/>
            </a:xfrm>
            <a:custGeom>
              <a:avLst/>
              <a:gdLst>
                <a:gd name="T0" fmla="*/ 330 w 800"/>
                <a:gd name="T1" fmla="*/ 130 h 1289"/>
                <a:gd name="T2" fmla="*/ 242 w 800"/>
                <a:gd name="T3" fmla="*/ 179 h 1289"/>
                <a:gd name="T4" fmla="*/ 181 w 800"/>
                <a:gd name="T5" fmla="*/ 224 h 1289"/>
                <a:gd name="T6" fmla="*/ 156 w 800"/>
                <a:gd name="T7" fmla="*/ 264 h 1289"/>
                <a:gd name="T8" fmla="*/ 187 w 800"/>
                <a:gd name="T9" fmla="*/ 301 h 1289"/>
                <a:gd name="T10" fmla="*/ 196 w 800"/>
                <a:gd name="T11" fmla="*/ 341 h 1289"/>
                <a:gd name="T12" fmla="*/ 153 w 800"/>
                <a:gd name="T13" fmla="*/ 368 h 1289"/>
                <a:gd name="T14" fmla="*/ 79 w 800"/>
                <a:gd name="T15" fmla="*/ 401 h 1289"/>
                <a:gd name="T16" fmla="*/ 62 w 800"/>
                <a:gd name="T17" fmla="*/ 447 h 1289"/>
                <a:gd name="T18" fmla="*/ 77 w 800"/>
                <a:gd name="T19" fmla="*/ 497 h 1289"/>
                <a:gd name="T20" fmla="*/ 95 w 800"/>
                <a:gd name="T21" fmla="*/ 545 h 1289"/>
                <a:gd name="T22" fmla="*/ 92 w 800"/>
                <a:gd name="T23" fmla="*/ 585 h 1289"/>
                <a:gd name="T24" fmla="*/ 30 w 800"/>
                <a:gd name="T25" fmla="*/ 627 h 1289"/>
                <a:gd name="T26" fmla="*/ 27 w 800"/>
                <a:gd name="T27" fmla="*/ 674 h 1289"/>
                <a:gd name="T28" fmla="*/ 82 w 800"/>
                <a:gd name="T29" fmla="*/ 747 h 1289"/>
                <a:gd name="T30" fmla="*/ 138 w 800"/>
                <a:gd name="T31" fmla="*/ 800 h 1289"/>
                <a:gd name="T32" fmla="*/ 181 w 800"/>
                <a:gd name="T33" fmla="*/ 840 h 1289"/>
                <a:gd name="T34" fmla="*/ 177 w 800"/>
                <a:gd name="T35" fmla="*/ 857 h 1289"/>
                <a:gd name="T36" fmla="*/ 123 w 800"/>
                <a:gd name="T37" fmla="*/ 881 h 1289"/>
                <a:gd name="T38" fmla="*/ 58 w 800"/>
                <a:gd name="T39" fmla="*/ 918 h 1289"/>
                <a:gd name="T40" fmla="*/ 15 w 800"/>
                <a:gd name="T41" fmla="*/ 954 h 1289"/>
                <a:gd name="T42" fmla="*/ 10 w 800"/>
                <a:gd name="T43" fmla="*/ 980 h 1289"/>
                <a:gd name="T44" fmla="*/ 4 w 800"/>
                <a:gd name="T45" fmla="*/ 1031 h 1289"/>
                <a:gd name="T46" fmla="*/ 0 w 800"/>
                <a:gd name="T47" fmla="*/ 1063 h 1289"/>
                <a:gd name="T48" fmla="*/ 27 w 800"/>
                <a:gd name="T49" fmla="*/ 1116 h 1289"/>
                <a:gd name="T50" fmla="*/ 93 w 800"/>
                <a:gd name="T51" fmla="*/ 1181 h 1289"/>
                <a:gd name="T52" fmla="*/ 169 w 800"/>
                <a:gd name="T53" fmla="*/ 1239 h 1289"/>
                <a:gd name="T54" fmla="*/ 226 w 800"/>
                <a:gd name="T55" fmla="*/ 1273 h 1289"/>
                <a:gd name="T56" fmla="*/ 293 w 800"/>
                <a:gd name="T57" fmla="*/ 1289 h 1289"/>
                <a:gd name="T58" fmla="*/ 357 w 800"/>
                <a:gd name="T59" fmla="*/ 1279 h 1289"/>
                <a:gd name="T60" fmla="*/ 397 w 800"/>
                <a:gd name="T61" fmla="*/ 1236 h 1289"/>
                <a:gd name="T62" fmla="*/ 413 w 800"/>
                <a:gd name="T63" fmla="*/ 1205 h 1289"/>
                <a:gd name="T64" fmla="*/ 467 w 800"/>
                <a:gd name="T65" fmla="*/ 1201 h 1289"/>
                <a:gd name="T66" fmla="*/ 560 w 800"/>
                <a:gd name="T67" fmla="*/ 1190 h 1289"/>
                <a:gd name="T68" fmla="*/ 611 w 800"/>
                <a:gd name="T69" fmla="*/ 1169 h 1289"/>
                <a:gd name="T70" fmla="*/ 611 w 800"/>
                <a:gd name="T71" fmla="*/ 1128 h 1289"/>
                <a:gd name="T72" fmla="*/ 599 w 800"/>
                <a:gd name="T73" fmla="*/ 1084 h 1289"/>
                <a:gd name="T74" fmla="*/ 626 w 800"/>
                <a:gd name="T75" fmla="*/ 1060 h 1289"/>
                <a:gd name="T76" fmla="*/ 693 w 800"/>
                <a:gd name="T77" fmla="*/ 1040 h 1289"/>
                <a:gd name="T78" fmla="*/ 742 w 800"/>
                <a:gd name="T79" fmla="*/ 1018 h 1289"/>
                <a:gd name="T80" fmla="*/ 767 w 800"/>
                <a:gd name="T81" fmla="*/ 975 h 1289"/>
                <a:gd name="T82" fmla="*/ 754 w 800"/>
                <a:gd name="T83" fmla="*/ 902 h 1289"/>
                <a:gd name="T84" fmla="*/ 711 w 800"/>
                <a:gd name="T85" fmla="*/ 816 h 1289"/>
                <a:gd name="T86" fmla="*/ 682 w 800"/>
                <a:gd name="T87" fmla="*/ 766 h 1289"/>
                <a:gd name="T88" fmla="*/ 682 w 800"/>
                <a:gd name="T89" fmla="*/ 728 h 1289"/>
                <a:gd name="T90" fmla="*/ 721 w 800"/>
                <a:gd name="T91" fmla="*/ 674 h 1289"/>
                <a:gd name="T92" fmla="*/ 785 w 800"/>
                <a:gd name="T93" fmla="*/ 586 h 1289"/>
                <a:gd name="T94" fmla="*/ 798 w 800"/>
                <a:gd name="T95" fmla="*/ 477 h 1289"/>
                <a:gd name="T96" fmla="*/ 761 w 800"/>
                <a:gd name="T97" fmla="*/ 374 h 1289"/>
                <a:gd name="T98" fmla="*/ 713 w 800"/>
                <a:gd name="T99" fmla="*/ 314 h 1289"/>
                <a:gd name="T100" fmla="*/ 716 w 800"/>
                <a:gd name="T101" fmla="*/ 277 h 1289"/>
                <a:gd name="T102" fmla="*/ 745 w 800"/>
                <a:gd name="T103" fmla="*/ 233 h 1289"/>
                <a:gd name="T104" fmla="*/ 746 w 800"/>
                <a:gd name="T105" fmla="*/ 191 h 1289"/>
                <a:gd name="T106" fmla="*/ 700 w 800"/>
                <a:gd name="T107" fmla="*/ 130 h 1289"/>
                <a:gd name="T108" fmla="*/ 696 w 800"/>
                <a:gd name="T109" fmla="*/ 106 h 1289"/>
                <a:gd name="T110" fmla="*/ 724 w 800"/>
                <a:gd name="T111" fmla="*/ 76 h 1289"/>
                <a:gd name="T112" fmla="*/ 688 w 800"/>
                <a:gd name="T113" fmla="*/ 55 h 1289"/>
                <a:gd name="T114" fmla="*/ 623 w 800"/>
                <a:gd name="T115" fmla="*/ 30 h 1289"/>
                <a:gd name="T116" fmla="*/ 544 w 800"/>
                <a:gd name="T117" fmla="*/ 9 h 1289"/>
                <a:gd name="T118" fmla="*/ 468 w 800"/>
                <a:gd name="T119" fmla="*/ 0 h 1289"/>
                <a:gd name="T120" fmla="*/ 410 w 800"/>
                <a:gd name="T121" fmla="*/ 18 h 1289"/>
                <a:gd name="T122" fmla="*/ 388 w 800"/>
                <a:gd name="T123" fmla="*/ 76 h 1289"/>
                <a:gd name="T124" fmla="*/ 367 w 800"/>
                <a:gd name="T125" fmla="*/ 103 h 1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0"/>
                <a:gd name="T190" fmla="*/ 0 h 1289"/>
                <a:gd name="T191" fmla="*/ 800 w 800"/>
                <a:gd name="T192" fmla="*/ 1289 h 12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0" h="1289">
                  <a:moveTo>
                    <a:pt x="355" y="120"/>
                  </a:moveTo>
                  <a:lnTo>
                    <a:pt x="345" y="124"/>
                  </a:lnTo>
                  <a:lnTo>
                    <a:pt x="330" y="130"/>
                  </a:lnTo>
                  <a:lnTo>
                    <a:pt x="311" y="141"/>
                  </a:lnTo>
                  <a:lnTo>
                    <a:pt x="290" y="152"/>
                  </a:lnTo>
                  <a:lnTo>
                    <a:pt x="242" y="179"/>
                  </a:lnTo>
                  <a:lnTo>
                    <a:pt x="220" y="194"/>
                  </a:lnTo>
                  <a:lnTo>
                    <a:pt x="199" y="209"/>
                  </a:lnTo>
                  <a:lnTo>
                    <a:pt x="181" y="224"/>
                  </a:lnTo>
                  <a:lnTo>
                    <a:pt x="168" y="238"/>
                  </a:lnTo>
                  <a:lnTo>
                    <a:pt x="159" y="251"/>
                  </a:lnTo>
                  <a:lnTo>
                    <a:pt x="156" y="264"/>
                  </a:lnTo>
                  <a:lnTo>
                    <a:pt x="162" y="273"/>
                  </a:lnTo>
                  <a:lnTo>
                    <a:pt x="175" y="286"/>
                  </a:lnTo>
                  <a:lnTo>
                    <a:pt x="187" y="301"/>
                  </a:lnTo>
                  <a:lnTo>
                    <a:pt x="195" y="315"/>
                  </a:lnTo>
                  <a:lnTo>
                    <a:pt x="198" y="329"/>
                  </a:lnTo>
                  <a:lnTo>
                    <a:pt x="196" y="341"/>
                  </a:lnTo>
                  <a:lnTo>
                    <a:pt x="189" y="351"/>
                  </a:lnTo>
                  <a:lnTo>
                    <a:pt x="175" y="360"/>
                  </a:lnTo>
                  <a:lnTo>
                    <a:pt x="153" y="368"/>
                  </a:lnTo>
                  <a:lnTo>
                    <a:pt x="120" y="377"/>
                  </a:lnTo>
                  <a:lnTo>
                    <a:pt x="96" y="389"/>
                  </a:lnTo>
                  <a:lnTo>
                    <a:pt x="79" y="401"/>
                  </a:lnTo>
                  <a:lnTo>
                    <a:pt x="68" y="417"/>
                  </a:lnTo>
                  <a:lnTo>
                    <a:pt x="64" y="432"/>
                  </a:lnTo>
                  <a:lnTo>
                    <a:pt x="62" y="447"/>
                  </a:lnTo>
                  <a:lnTo>
                    <a:pt x="65" y="463"/>
                  </a:lnTo>
                  <a:lnTo>
                    <a:pt x="70" y="480"/>
                  </a:lnTo>
                  <a:lnTo>
                    <a:pt x="77" y="497"/>
                  </a:lnTo>
                  <a:lnTo>
                    <a:pt x="83" y="513"/>
                  </a:lnTo>
                  <a:lnTo>
                    <a:pt x="91" y="530"/>
                  </a:lnTo>
                  <a:lnTo>
                    <a:pt x="95" y="545"/>
                  </a:lnTo>
                  <a:lnTo>
                    <a:pt x="98" y="559"/>
                  </a:lnTo>
                  <a:lnTo>
                    <a:pt x="96" y="572"/>
                  </a:lnTo>
                  <a:lnTo>
                    <a:pt x="92" y="585"/>
                  </a:lnTo>
                  <a:lnTo>
                    <a:pt x="82" y="595"/>
                  </a:lnTo>
                  <a:lnTo>
                    <a:pt x="43" y="615"/>
                  </a:lnTo>
                  <a:lnTo>
                    <a:pt x="30" y="627"/>
                  </a:lnTo>
                  <a:lnTo>
                    <a:pt x="24" y="642"/>
                  </a:lnTo>
                  <a:lnTo>
                    <a:pt x="22" y="657"/>
                  </a:lnTo>
                  <a:lnTo>
                    <a:pt x="27" y="674"/>
                  </a:lnTo>
                  <a:lnTo>
                    <a:pt x="37" y="692"/>
                  </a:lnTo>
                  <a:lnTo>
                    <a:pt x="49" y="710"/>
                  </a:lnTo>
                  <a:lnTo>
                    <a:pt x="82" y="747"/>
                  </a:lnTo>
                  <a:lnTo>
                    <a:pt x="101" y="766"/>
                  </a:lnTo>
                  <a:lnTo>
                    <a:pt x="119" y="783"/>
                  </a:lnTo>
                  <a:lnTo>
                    <a:pt x="138" y="800"/>
                  </a:lnTo>
                  <a:lnTo>
                    <a:pt x="154" y="815"/>
                  </a:lnTo>
                  <a:lnTo>
                    <a:pt x="169" y="828"/>
                  </a:lnTo>
                  <a:lnTo>
                    <a:pt x="181" y="840"/>
                  </a:lnTo>
                  <a:lnTo>
                    <a:pt x="190" y="851"/>
                  </a:lnTo>
                  <a:lnTo>
                    <a:pt x="187" y="853"/>
                  </a:lnTo>
                  <a:lnTo>
                    <a:pt x="177" y="857"/>
                  </a:lnTo>
                  <a:lnTo>
                    <a:pt x="162" y="863"/>
                  </a:lnTo>
                  <a:lnTo>
                    <a:pt x="144" y="871"/>
                  </a:lnTo>
                  <a:lnTo>
                    <a:pt x="123" y="881"/>
                  </a:lnTo>
                  <a:lnTo>
                    <a:pt x="101" y="892"/>
                  </a:lnTo>
                  <a:lnTo>
                    <a:pt x="79" y="904"/>
                  </a:lnTo>
                  <a:lnTo>
                    <a:pt x="58" y="918"/>
                  </a:lnTo>
                  <a:lnTo>
                    <a:pt x="40" y="930"/>
                  </a:lnTo>
                  <a:lnTo>
                    <a:pt x="25" y="942"/>
                  </a:lnTo>
                  <a:lnTo>
                    <a:pt x="15" y="954"/>
                  </a:lnTo>
                  <a:lnTo>
                    <a:pt x="12" y="965"/>
                  </a:lnTo>
                  <a:lnTo>
                    <a:pt x="12" y="969"/>
                  </a:lnTo>
                  <a:lnTo>
                    <a:pt x="10" y="980"/>
                  </a:lnTo>
                  <a:lnTo>
                    <a:pt x="7" y="996"/>
                  </a:lnTo>
                  <a:lnTo>
                    <a:pt x="6" y="1015"/>
                  </a:lnTo>
                  <a:lnTo>
                    <a:pt x="4" y="1031"/>
                  </a:lnTo>
                  <a:lnTo>
                    <a:pt x="1" y="1048"/>
                  </a:lnTo>
                  <a:lnTo>
                    <a:pt x="0" y="1058"/>
                  </a:lnTo>
                  <a:lnTo>
                    <a:pt x="0" y="1063"/>
                  </a:lnTo>
                  <a:lnTo>
                    <a:pt x="3" y="1078"/>
                  </a:lnTo>
                  <a:lnTo>
                    <a:pt x="12" y="1096"/>
                  </a:lnTo>
                  <a:lnTo>
                    <a:pt x="27" y="1116"/>
                  </a:lnTo>
                  <a:lnTo>
                    <a:pt x="46" y="1137"/>
                  </a:lnTo>
                  <a:lnTo>
                    <a:pt x="68" y="1158"/>
                  </a:lnTo>
                  <a:lnTo>
                    <a:pt x="93" y="1181"/>
                  </a:lnTo>
                  <a:lnTo>
                    <a:pt x="119" y="1202"/>
                  </a:lnTo>
                  <a:lnTo>
                    <a:pt x="144" y="1222"/>
                  </a:lnTo>
                  <a:lnTo>
                    <a:pt x="169" y="1239"/>
                  </a:lnTo>
                  <a:lnTo>
                    <a:pt x="192" y="1254"/>
                  </a:lnTo>
                  <a:lnTo>
                    <a:pt x="211" y="1266"/>
                  </a:lnTo>
                  <a:lnTo>
                    <a:pt x="226" y="1273"/>
                  </a:lnTo>
                  <a:lnTo>
                    <a:pt x="247" y="1281"/>
                  </a:lnTo>
                  <a:lnTo>
                    <a:pt x="269" y="1287"/>
                  </a:lnTo>
                  <a:lnTo>
                    <a:pt x="293" y="1289"/>
                  </a:lnTo>
                  <a:lnTo>
                    <a:pt x="315" y="1289"/>
                  </a:lnTo>
                  <a:lnTo>
                    <a:pt x="337" y="1286"/>
                  </a:lnTo>
                  <a:lnTo>
                    <a:pt x="357" y="1279"/>
                  </a:lnTo>
                  <a:lnTo>
                    <a:pt x="374" y="1269"/>
                  </a:lnTo>
                  <a:lnTo>
                    <a:pt x="388" y="1254"/>
                  </a:lnTo>
                  <a:lnTo>
                    <a:pt x="397" y="1236"/>
                  </a:lnTo>
                  <a:lnTo>
                    <a:pt x="400" y="1211"/>
                  </a:lnTo>
                  <a:lnTo>
                    <a:pt x="403" y="1208"/>
                  </a:lnTo>
                  <a:lnTo>
                    <a:pt x="413" y="1205"/>
                  </a:lnTo>
                  <a:lnTo>
                    <a:pt x="427" y="1204"/>
                  </a:lnTo>
                  <a:lnTo>
                    <a:pt x="446" y="1202"/>
                  </a:lnTo>
                  <a:lnTo>
                    <a:pt x="467" y="1201"/>
                  </a:lnTo>
                  <a:lnTo>
                    <a:pt x="514" y="1198"/>
                  </a:lnTo>
                  <a:lnTo>
                    <a:pt x="538" y="1195"/>
                  </a:lnTo>
                  <a:lnTo>
                    <a:pt x="560" y="1190"/>
                  </a:lnTo>
                  <a:lnTo>
                    <a:pt x="581" y="1184"/>
                  </a:lnTo>
                  <a:lnTo>
                    <a:pt x="598" y="1178"/>
                  </a:lnTo>
                  <a:lnTo>
                    <a:pt x="611" y="1169"/>
                  </a:lnTo>
                  <a:lnTo>
                    <a:pt x="618" y="1158"/>
                  </a:lnTo>
                  <a:lnTo>
                    <a:pt x="618" y="1145"/>
                  </a:lnTo>
                  <a:lnTo>
                    <a:pt x="611" y="1128"/>
                  </a:lnTo>
                  <a:lnTo>
                    <a:pt x="602" y="1110"/>
                  </a:lnTo>
                  <a:lnTo>
                    <a:pt x="598" y="1096"/>
                  </a:lnTo>
                  <a:lnTo>
                    <a:pt x="599" y="1084"/>
                  </a:lnTo>
                  <a:lnTo>
                    <a:pt x="605" y="1074"/>
                  </a:lnTo>
                  <a:lnTo>
                    <a:pt x="614" y="1066"/>
                  </a:lnTo>
                  <a:lnTo>
                    <a:pt x="626" y="1060"/>
                  </a:lnTo>
                  <a:lnTo>
                    <a:pt x="641" y="1055"/>
                  </a:lnTo>
                  <a:lnTo>
                    <a:pt x="657" y="1049"/>
                  </a:lnTo>
                  <a:lnTo>
                    <a:pt x="693" y="1040"/>
                  </a:lnTo>
                  <a:lnTo>
                    <a:pt x="711" y="1034"/>
                  </a:lnTo>
                  <a:lnTo>
                    <a:pt x="727" y="1027"/>
                  </a:lnTo>
                  <a:lnTo>
                    <a:pt x="742" y="1018"/>
                  </a:lnTo>
                  <a:lnTo>
                    <a:pt x="754" y="1007"/>
                  </a:lnTo>
                  <a:lnTo>
                    <a:pt x="763" y="993"/>
                  </a:lnTo>
                  <a:lnTo>
                    <a:pt x="767" y="975"/>
                  </a:lnTo>
                  <a:lnTo>
                    <a:pt x="769" y="955"/>
                  </a:lnTo>
                  <a:lnTo>
                    <a:pt x="764" y="931"/>
                  </a:lnTo>
                  <a:lnTo>
                    <a:pt x="754" y="902"/>
                  </a:lnTo>
                  <a:lnTo>
                    <a:pt x="737" y="868"/>
                  </a:lnTo>
                  <a:lnTo>
                    <a:pt x="724" y="839"/>
                  </a:lnTo>
                  <a:lnTo>
                    <a:pt x="711" y="816"/>
                  </a:lnTo>
                  <a:lnTo>
                    <a:pt x="699" y="796"/>
                  </a:lnTo>
                  <a:lnTo>
                    <a:pt x="690" y="780"/>
                  </a:lnTo>
                  <a:lnTo>
                    <a:pt x="682" y="766"/>
                  </a:lnTo>
                  <a:lnTo>
                    <a:pt x="679" y="754"/>
                  </a:lnTo>
                  <a:lnTo>
                    <a:pt x="679" y="740"/>
                  </a:lnTo>
                  <a:lnTo>
                    <a:pt x="682" y="728"/>
                  </a:lnTo>
                  <a:lnTo>
                    <a:pt x="691" y="713"/>
                  </a:lnTo>
                  <a:lnTo>
                    <a:pt x="703" y="695"/>
                  </a:lnTo>
                  <a:lnTo>
                    <a:pt x="721" y="674"/>
                  </a:lnTo>
                  <a:lnTo>
                    <a:pt x="745" y="648"/>
                  </a:lnTo>
                  <a:lnTo>
                    <a:pt x="767" y="619"/>
                  </a:lnTo>
                  <a:lnTo>
                    <a:pt x="785" y="586"/>
                  </a:lnTo>
                  <a:lnTo>
                    <a:pt x="795" y="551"/>
                  </a:lnTo>
                  <a:lnTo>
                    <a:pt x="800" y="515"/>
                  </a:lnTo>
                  <a:lnTo>
                    <a:pt x="798" y="477"/>
                  </a:lnTo>
                  <a:lnTo>
                    <a:pt x="792" y="441"/>
                  </a:lnTo>
                  <a:lnTo>
                    <a:pt x="779" y="406"/>
                  </a:lnTo>
                  <a:lnTo>
                    <a:pt x="761" y="374"/>
                  </a:lnTo>
                  <a:lnTo>
                    <a:pt x="737" y="345"/>
                  </a:lnTo>
                  <a:lnTo>
                    <a:pt x="722" y="329"/>
                  </a:lnTo>
                  <a:lnTo>
                    <a:pt x="713" y="314"/>
                  </a:lnTo>
                  <a:lnTo>
                    <a:pt x="711" y="301"/>
                  </a:lnTo>
                  <a:lnTo>
                    <a:pt x="712" y="289"/>
                  </a:lnTo>
                  <a:lnTo>
                    <a:pt x="716" y="277"/>
                  </a:lnTo>
                  <a:lnTo>
                    <a:pt x="722" y="267"/>
                  </a:lnTo>
                  <a:lnTo>
                    <a:pt x="737" y="245"/>
                  </a:lnTo>
                  <a:lnTo>
                    <a:pt x="745" y="233"/>
                  </a:lnTo>
                  <a:lnTo>
                    <a:pt x="748" y="220"/>
                  </a:lnTo>
                  <a:lnTo>
                    <a:pt x="749" y="206"/>
                  </a:lnTo>
                  <a:lnTo>
                    <a:pt x="746" y="191"/>
                  </a:lnTo>
                  <a:lnTo>
                    <a:pt x="737" y="173"/>
                  </a:lnTo>
                  <a:lnTo>
                    <a:pt x="722" y="153"/>
                  </a:lnTo>
                  <a:lnTo>
                    <a:pt x="700" y="130"/>
                  </a:lnTo>
                  <a:lnTo>
                    <a:pt x="693" y="121"/>
                  </a:lnTo>
                  <a:lnTo>
                    <a:pt x="693" y="114"/>
                  </a:lnTo>
                  <a:lnTo>
                    <a:pt x="696" y="106"/>
                  </a:lnTo>
                  <a:lnTo>
                    <a:pt x="718" y="88"/>
                  </a:lnTo>
                  <a:lnTo>
                    <a:pt x="722" y="82"/>
                  </a:lnTo>
                  <a:lnTo>
                    <a:pt x="724" y="76"/>
                  </a:lnTo>
                  <a:lnTo>
                    <a:pt x="721" y="70"/>
                  </a:lnTo>
                  <a:lnTo>
                    <a:pt x="709" y="62"/>
                  </a:lnTo>
                  <a:lnTo>
                    <a:pt x="688" y="55"/>
                  </a:lnTo>
                  <a:lnTo>
                    <a:pt x="669" y="47"/>
                  </a:lnTo>
                  <a:lnTo>
                    <a:pt x="647" y="40"/>
                  </a:lnTo>
                  <a:lnTo>
                    <a:pt x="623" y="30"/>
                  </a:lnTo>
                  <a:lnTo>
                    <a:pt x="598" y="23"/>
                  </a:lnTo>
                  <a:lnTo>
                    <a:pt x="571" y="15"/>
                  </a:lnTo>
                  <a:lnTo>
                    <a:pt x="544" y="9"/>
                  </a:lnTo>
                  <a:lnTo>
                    <a:pt x="517" y="5"/>
                  </a:lnTo>
                  <a:lnTo>
                    <a:pt x="492" y="2"/>
                  </a:lnTo>
                  <a:lnTo>
                    <a:pt x="468" y="0"/>
                  </a:lnTo>
                  <a:lnTo>
                    <a:pt x="446" y="3"/>
                  </a:lnTo>
                  <a:lnTo>
                    <a:pt x="427" y="9"/>
                  </a:lnTo>
                  <a:lnTo>
                    <a:pt x="410" y="18"/>
                  </a:lnTo>
                  <a:lnTo>
                    <a:pt x="398" y="33"/>
                  </a:lnTo>
                  <a:lnTo>
                    <a:pt x="391" y="52"/>
                  </a:lnTo>
                  <a:lnTo>
                    <a:pt x="388" y="76"/>
                  </a:lnTo>
                  <a:lnTo>
                    <a:pt x="385" y="83"/>
                  </a:lnTo>
                  <a:lnTo>
                    <a:pt x="376" y="92"/>
                  </a:lnTo>
                  <a:lnTo>
                    <a:pt x="367" y="103"/>
                  </a:lnTo>
                  <a:lnTo>
                    <a:pt x="358" y="112"/>
                  </a:lnTo>
                  <a:lnTo>
                    <a:pt x="355" y="120"/>
                  </a:lnTo>
                </a:path>
              </a:pathLst>
            </a:custGeom>
            <a:noFill/>
            <a:ln w="7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79" name="Freeform 88"/>
            <p:cNvSpPr>
              <a:spLocks/>
            </p:cNvSpPr>
            <p:nvPr/>
          </p:nvSpPr>
          <p:spPr bwMode="auto">
            <a:xfrm>
              <a:off x="3975" y="2912"/>
              <a:ext cx="114" cy="156"/>
            </a:xfrm>
            <a:custGeom>
              <a:avLst/>
              <a:gdLst>
                <a:gd name="T0" fmla="*/ 0 w 114"/>
                <a:gd name="T1" fmla="*/ 156 h 156"/>
                <a:gd name="T2" fmla="*/ 0 w 114"/>
                <a:gd name="T3" fmla="*/ 0 h 156"/>
                <a:gd name="T4" fmla="*/ 111 w 114"/>
                <a:gd name="T5" fmla="*/ 0 h 156"/>
                <a:gd name="T6" fmla="*/ 111 w 114"/>
                <a:gd name="T7" fmla="*/ 18 h 156"/>
                <a:gd name="T8" fmla="*/ 21 w 114"/>
                <a:gd name="T9" fmla="*/ 18 h 156"/>
                <a:gd name="T10" fmla="*/ 21 w 114"/>
                <a:gd name="T11" fmla="*/ 67 h 156"/>
                <a:gd name="T12" fmla="*/ 105 w 114"/>
                <a:gd name="T13" fmla="*/ 67 h 156"/>
                <a:gd name="T14" fmla="*/ 105 w 114"/>
                <a:gd name="T15" fmla="*/ 85 h 156"/>
                <a:gd name="T16" fmla="*/ 21 w 114"/>
                <a:gd name="T17" fmla="*/ 85 h 156"/>
                <a:gd name="T18" fmla="*/ 21 w 114"/>
                <a:gd name="T19" fmla="*/ 138 h 156"/>
                <a:gd name="T20" fmla="*/ 114 w 114"/>
                <a:gd name="T21" fmla="*/ 138 h 156"/>
                <a:gd name="T22" fmla="*/ 114 w 114"/>
                <a:gd name="T23" fmla="*/ 156 h 156"/>
                <a:gd name="T24" fmla="*/ 0 w 114"/>
                <a:gd name="T25" fmla="*/ 156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56"/>
                <a:gd name="T41" fmla="*/ 114 w 114"/>
                <a:gd name="T42" fmla="*/ 156 h 1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56">
                  <a:moveTo>
                    <a:pt x="0" y="156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18"/>
                  </a:lnTo>
                  <a:lnTo>
                    <a:pt x="21" y="18"/>
                  </a:lnTo>
                  <a:lnTo>
                    <a:pt x="21" y="67"/>
                  </a:lnTo>
                  <a:lnTo>
                    <a:pt x="105" y="67"/>
                  </a:lnTo>
                  <a:lnTo>
                    <a:pt x="105" y="85"/>
                  </a:lnTo>
                  <a:lnTo>
                    <a:pt x="21" y="85"/>
                  </a:lnTo>
                  <a:lnTo>
                    <a:pt x="21" y="138"/>
                  </a:lnTo>
                  <a:lnTo>
                    <a:pt x="114" y="138"/>
                  </a:lnTo>
                  <a:lnTo>
                    <a:pt x="114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80" name="Freeform 91"/>
            <p:cNvSpPr>
              <a:spLocks/>
            </p:cNvSpPr>
            <p:nvPr/>
          </p:nvSpPr>
          <p:spPr bwMode="auto">
            <a:xfrm>
              <a:off x="3410" y="2953"/>
              <a:ext cx="101" cy="103"/>
            </a:xfrm>
            <a:custGeom>
              <a:avLst/>
              <a:gdLst>
                <a:gd name="T0" fmla="*/ 41 w 101"/>
                <a:gd name="T1" fmla="*/ 103 h 103"/>
                <a:gd name="T2" fmla="*/ 41 w 101"/>
                <a:gd name="T3" fmla="*/ 60 h 103"/>
                <a:gd name="T4" fmla="*/ 0 w 101"/>
                <a:gd name="T5" fmla="*/ 60 h 103"/>
                <a:gd name="T6" fmla="*/ 0 w 101"/>
                <a:gd name="T7" fmla="*/ 42 h 103"/>
                <a:gd name="T8" fmla="*/ 41 w 101"/>
                <a:gd name="T9" fmla="*/ 42 h 103"/>
                <a:gd name="T10" fmla="*/ 41 w 101"/>
                <a:gd name="T11" fmla="*/ 0 h 103"/>
                <a:gd name="T12" fmla="*/ 59 w 101"/>
                <a:gd name="T13" fmla="*/ 0 h 103"/>
                <a:gd name="T14" fmla="*/ 59 w 101"/>
                <a:gd name="T15" fmla="*/ 42 h 103"/>
                <a:gd name="T16" fmla="*/ 101 w 101"/>
                <a:gd name="T17" fmla="*/ 42 h 103"/>
                <a:gd name="T18" fmla="*/ 101 w 101"/>
                <a:gd name="T19" fmla="*/ 60 h 103"/>
                <a:gd name="T20" fmla="*/ 59 w 101"/>
                <a:gd name="T21" fmla="*/ 60 h 103"/>
                <a:gd name="T22" fmla="*/ 59 w 101"/>
                <a:gd name="T23" fmla="*/ 103 h 103"/>
                <a:gd name="T24" fmla="*/ 41 w 101"/>
                <a:gd name="T25" fmla="*/ 103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3"/>
                <a:gd name="T41" fmla="*/ 101 w 10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3">
                  <a:moveTo>
                    <a:pt x="41" y="103"/>
                  </a:moveTo>
                  <a:lnTo>
                    <a:pt x="41" y="60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41" y="42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59" y="42"/>
                  </a:lnTo>
                  <a:lnTo>
                    <a:pt x="101" y="42"/>
                  </a:lnTo>
                  <a:lnTo>
                    <a:pt x="101" y="60"/>
                  </a:lnTo>
                  <a:lnTo>
                    <a:pt x="59" y="60"/>
                  </a:lnTo>
                  <a:lnTo>
                    <a:pt x="59" y="103"/>
                  </a:lnTo>
                  <a:lnTo>
                    <a:pt x="41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81" name="Rectangle 92"/>
            <p:cNvSpPr>
              <a:spLocks noChangeArrowheads="1"/>
            </p:cNvSpPr>
            <p:nvPr/>
          </p:nvSpPr>
          <p:spPr bwMode="auto">
            <a:xfrm>
              <a:off x="4800" y="2803"/>
              <a:ext cx="320" cy="407"/>
            </a:xfrm>
            <a:prstGeom prst="rect">
              <a:avLst/>
            </a:prstGeom>
            <a:noFill/>
            <a:ln w="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82" name="Freeform 93"/>
            <p:cNvSpPr>
              <a:spLocks/>
            </p:cNvSpPr>
            <p:nvPr/>
          </p:nvSpPr>
          <p:spPr bwMode="auto">
            <a:xfrm>
              <a:off x="4891" y="2924"/>
              <a:ext cx="122" cy="162"/>
            </a:xfrm>
            <a:custGeom>
              <a:avLst/>
              <a:gdLst>
                <a:gd name="T0" fmla="*/ 19 w 122"/>
                <a:gd name="T1" fmla="*/ 108 h 162"/>
                <a:gd name="T2" fmla="*/ 24 w 122"/>
                <a:gd name="T3" fmla="*/ 121 h 162"/>
                <a:gd name="T4" fmla="*/ 35 w 122"/>
                <a:gd name="T5" fmla="*/ 135 h 162"/>
                <a:gd name="T6" fmla="*/ 49 w 122"/>
                <a:gd name="T7" fmla="*/ 141 h 162"/>
                <a:gd name="T8" fmla="*/ 65 w 122"/>
                <a:gd name="T9" fmla="*/ 144 h 162"/>
                <a:gd name="T10" fmla="*/ 79 w 122"/>
                <a:gd name="T11" fmla="*/ 142 h 162"/>
                <a:gd name="T12" fmla="*/ 95 w 122"/>
                <a:gd name="T13" fmla="*/ 133 h 162"/>
                <a:gd name="T14" fmla="*/ 102 w 122"/>
                <a:gd name="T15" fmla="*/ 124 h 162"/>
                <a:gd name="T16" fmla="*/ 101 w 122"/>
                <a:gd name="T17" fmla="*/ 108 h 162"/>
                <a:gd name="T18" fmla="*/ 95 w 122"/>
                <a:gd name="T19" fmla="*/ 100 h 162"/>
                <a:gd name="T20" fmla="*/ 84 w 122"/>
                <a:gd name="T21" fmla="*/ 95 h 162"/>
                <a:gd name="T22" fmla="*/ 58 w 122"/>
                <a:gd name="T23" fmla="*/ 88 h 162"/>
                <a:gd name="T24" fmla="*/ 28 w 122"/>
                <a:gd name="T25" fmla="*/ 77 h 162"/>
                <a:gd name="T26" fmla="*/ 12 w 122"/>
                <a:gd name="T27" fmla="*/ 62 h 162"/>
                <a:gd name="T28" fmla="*/ 6 w 122"/>
                <a:gd name="T29" fmla="*/ 44 h 162"/>
                <a:gd name="T30" fmla="*/ 13 w 122"/>
                <a:gd name="T31" fmla="*/ 21 h 162"/>
                <a:gd name="T32" fmla="*/ 32 w 122"/>
                <a:gd name="T33" fmla="*/ 6 h 162"/>
                <a:gd name="T34" fmla="*/ 61 w 122"/>
                <a:gd name="T35" fmla="*/ 0 h 162"/>
                <a:gd name="T36" fmla="*/ 90 w 122"/>
                <a:gd name="T37" fmla="*/ 6 h 162"/>
                <a:gd name="T38" fmla="*/ 105 w 122"/>
                <a:gd name="T39" fmla="*/ 17 h 162"/>
                <a:gd name="T40" fmla="*/ 116 w 122"/>
                <a:gd name="T41" fmla="*/ 35 h 162"/>
                <a:gd name="T42" fmla="*/ 98 w 122"/>
                <a:gd name="T43" fmla="*/ 49 h 162"/>
                <a:gd name="T44" fmla="*/ 95 w 122"/>
                <a:gd name="T45" fmla="*/ 35 h 162"/>
                <a:gd name="T46" fmla="*/ 87 w 122"/>
                <a:gd name="T47" fmla="*/ 26 h 162"/>
                <a:gd name="T48" fmla="*/ 61 w 122"/>
                <a:gd name="T49" fmla="*/ 18 h 162"/>
                <a:gd name="T50" fmla="*/ 34 w 122"/>
                <a:gd name="T51" fmla="*/ 26 h 162"/>
                <a:gd name="T52" fmla="*/ 27 w 122"/>
                <a:gd name="T53" fmla="*/ 36 h 162"/>
                <a:gd name="T54" fmla="*/ 28 w 122"/>
                <a:gd name="T55" fmla="*/ 52 h 162"/>
                <a:gd name="T56" fmla="*/ 43 w 122"/>
                <a:gd name="T57" fmla="*/ 62 h 162"/>
                <a:gd name="T58" fmla="*/ 83 w 122"/>
                <a:gd name="T59" fmla="*/ 73 h 162"/>
                <a:gd name="T60" fmla="*/ 111 w 122"/>
                <a:gd name="T61" fmla="*/ 86 h 162"/>
                <a:gd name="T62" fmla="*/ 122 w 122"/>
                <a:gd name="T63" fmla="*/ 108 h 162"/>
                <a:gd name="T64" fmla="*/ 116 w 122"/>
                <a:gd name="T65" fmla="*/ 138 h 162"/>
                <a:gd name="T66" fmla="*/ 104 w 122"/>
                <a:gd name="T67" fmla="*/ 151 h 162"/>
                <a:gd name="T68" fmla="*/ 82 w 122"/>
                <a:gd name="T69" fmla="*/ 160 h 162"/>
                <a:gd name="T70" fmla="*/ 46 w 122"/>
                <a:gd name="T71" fmla="*/ 160 h 162"/>
                <a:gd name="T72" fmla="*/ 22 w 122"/>
                <a:gd name="T73" fmla="*/ 151 h 162"/>
                <a:gd name="T74" fmla="*/ 9 w 122"/>
                <a:gd name="T75" fmla="*/ 136 h 162"/>
                <a:gd name="T76" fmla="*/ 0 w 122"/>
                <a:gd name="T77" fmla="*/ 109 h 1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2"/>
                <a:gd name="T118" fmla="*/ 0 h 162"/>
                <a:gd name="T119" fmla="*/ 122 w 122"/>
                <a:gd name="T120" fmla="*/ 162 h 1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2" h="162">
                  <a:moveTo>
                    <a:pt x="0" y="109"/>
                  </a:moveTo>
                  <a:lnTo>
                    <a:pt x="19" y="108"/>
                  </a:lnTo>
                  <a:lnTo>
                    <a:pt x="21" y="115"/>
                  </a:lnTo>
                  <a:lnTo>
                    <a:pt x="24" y="121"/>
                  </a:lnTo>
                  <a:lnTo>
                    <a:pt x="29" y="130"/>
                  </a:lnTo>
                  <a:lnTo>
                    <a:pt x="35" y="135"/>
                  </a:lnTo>
                  <a:lnTo>
                    <a:pt x="41" y="138"/>
                  </a:lnTo>
                  <a:lnTo>
                    <a:pt x="49" y="141"/>
                  </a:lnTo>
                  <a:lnTo>
                    <a:pt x="56" y="142"/>
                  </a:lnTo>
                  <a:lnTo>
                    <a:pt x="65" y="144"/>
                  </a:lnTo>
                  <a:lnTo>
                    <a:pt x="73" y="142"/>
                  </a:lnTo>
                  <a:lnTo>
                    <a:pt x="79" y="142"/>
                  </a:lnTo>
                  <a:lnTo>
                    <a:pt x="90" y="136"/>
                  </a:lnTo>
                  <a:lnTo>
                    <a:pt x="95" y="133"/>
                  </a:lnTo>
                  <a:lnTo>
                    <a:pt x="98" y="130"/>
                  </a:lnTo>
                  <a:lnTo>
                    <a:pt x="102" y="124"/>
                  </a:lnTo>
                  <a:lnTo>
                    <a:pt x="102" y="112"/>
                  </a:lnTo>
                  <a:lnTo>
                    <a:pt x="101" y="108"/>
                  </a:lnTo>
                  <a:lnTo>
                    <a:pt x="98" y="105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4" y="95"/>
                  </a:lnTo>
                  <a:lnTo>
                    <a:pt x="74" y="92"/>
                  </a:lnTo>
                  <a:lnTo>
                    <a:pt x="58" y="88"/>
                  </a:lnTo>
                  <a:lnTo>
                    <a:pt x="40" y="82"/>
                  </a:lnTo>
                  <a:lnTo>
                    <a:pt x="28" y="77"/>
                  </a:lnTo>
                  <a:lnTo>
                    <a:pt x="16" y="68"/>
                  </a:lnTo>
                  <a:lnTo>
                    <a:pt x="12" y="62"/>
                  </a:lnTo>
                  <a:lnTo>
                    <a:pt x="9" y="56"/>
                  </a:lnTo>
                  <a:lnTo>
                    <a:pt x="6" y="44"/>
                  </a:lnTo>
                  <a:lnTo>
                    <a:pt x="9" y="29"/>
                  </a:lnTo>
                  <a:lnTo>
                    <a:pt x="13" y="21"/>
                  </a:lnTo>
                  <a:lnTo>
                    <a:pt x="18" y="15"/>
                  </a:lnTo>
                  <a:lnTo>
                    <a:pt x="32" y="6"/>
                  </a:lnTo>
                  <a:lnTo>
                    <a:pt x="46" y="2"/>
                  </a:lnTo>
                  <a:lnTo>
                    <a:pt x="61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98" y="11"/>
                  </a:lnTo>
                  <a:lnTo>
                    <a:pt x="105" y="17"/>
                  </a:lnTo>
                  <a:lnTo>
                    <a:pt x="110" y="23"/>
                  </a:lnTo>
                  <a:lnTo>
                    <a:pt x="116" y="35"/>
                  </a:lnTo>
                  <a:lnTo>
                    <a:pt x="117" y="47"/>
                  </a:lnTo>
                  <a:lnTo>
                    <a:pt x="98" y="49"/>
                  </a:lnTo>
                  <a:lnTo>
                    <a:pt x="96" y="41"/>
                  </a:lnTo>
                  <a:lnTo>
                    <a:pt x="95" y="35"/>
                  </a:lnTo>
                  <a:lnTo>
                    <a:pt x="92" y="30"/>
                  </a:lnTo>
                  <a:lnTo>
                    <a:pt x="87" y="26"/>
                  </a:lnTo>
                  <a:lnTo>
                    <a:pt x="77" y="21"/>
                  </a:lnTo>
                  <a:lnTo>
                    <a:pt x="61" y="18"/>
                  </a:lnTo>
                  <a:lnTo>
                    <a:pt x="44" y="20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7" y="36"/>
                  </a:lnTo>
                  <a:lnTo>
                    <a:pt x="27" y="47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43" y="62"/>
                  </a:lnTo>
                  <a:lnTo>
                    <a:pt x="62" y="67"/>
                  </a:lnTo>
                  <a:lnTo>
                    <a:pt x="83" y="73"/>
                  </a:lnTo>
                  <a:lnTo>
                    <a:pt x="96" y="77"/>
                  </a:lnTo>
                  <a:lnTo>
                    <a:pt x="111" y="86"/>
                  </a:lnTo>
                  <a:lnTo>
                    <a:pt x="116" y="92"/>
                  </a:lnTo>
                  <a:lnTo>
                    <a:pt x="122" y="108"/>
                  </a:lnTo>
                  <a:lnTo>
                    <a:pt x="122" y="123"/>
                  </a:lnTo>
                  <a:lnTo>
                    <a:pt x="116" y="138"/>
                  </a:lnTo>
                  <a:lnTo>
                    <a:pt x="110" y="145"/>
                  </a:lnTo>
                  <a:lnTo>
                    <a:pt x="104" y="151"/>
                  </a:lnTo>
                  <a:lnTo>
                    <a:pt x="95" y="156"/>
                  </a:lnTo>
                  <a:lnTo>
                    <a:pt x="82" y="160"/>
                  </a:lnTo>
                  <a:lnTo>
                    <a:pt x="65" y="162"/>
                  </a:lnTo>
                  <a:lnTo>
                    <a:pt x="46" y="160"/>
                  </a:lnTo>
                  <a:lnTo>
                    <a:pt x="31" y="156"/>
                  </a:lnTo>
                  <a:lnTo>
                    <a:pt x="22" y="151"/>
                  </a:lnTo>
                  <a:lnTo>
                    <a:pt x="15" y="144"/>
                  </a:lnTo>
                  <a:lnTo>
                    <a:pt x="9" y="136"/>
                  </a:lnTo>
                  <a:lnTo>
                    <a:pt x="3" y="12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83" name="Rectangle 94"/>
            <p:cNvSpPr>
              <a:spLocks noChangeArrowheads="1"/>
            </p:cNvSpPr>
            <p:nvPr/>
          </p:nvSpPr>
          <p:spPr bwMode="auto">
            <a:xfrm>
              <a:off x="4519" y="3001"/>
              <a:ext cx="83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4784" name="Freeform 95"/>
            <p:cNvSpPr>
              <a:spLocks/>
            </p:cNvSpPr>
            <p:nvPr/>
          </p:nvSpPr>
          <p:spPr bwMode="auto">
            <a:xfrm>
              <a:off x="4598" y="2965"/>
              <a:ext cx="82" cy="83"/>
            </a:xfrm>
            <a:custGeom>
              <a:avLst/>
              <a:gdLst>
                <a:gd name="T0" fmla="*/ 82 w 82"/>
                <a:gd name="T1" fmla="*/ 42 h 83"/>
                <a:gd name="T2" fmla="*/ 0 w 82"/>
                <a:gd name="T3" fmla="*/ 0 h 83"/>
                <a:gd name="T4" fmla="*/ 0 w 82"/>
                <a:gd name="T5" fmla="*/ 83 h 83"/>
                <a:gd name="T6" fmla="*/ 82 w 82"/>
                <a:gd name="T7" fmla="*/ 4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3"/>
                <a:gd name="T14" fmla="*/ 82 w 82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3">
                  <a:moveTo>
                    <a:pt x="82" y="42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Płatek – strategia 1</a:t>
            </a:r>
          </a:p>
        </p:txBody>
      </p:sp>
      <p:sp>
        <p:nvSpPr>
          <p:cNvPr id="9933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5B354-2B40-4FFA-AE26-13DCB43BEC6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pl-PL" smtClean="0"/>
          </a:p>
        </p:txBody>
      </p:sp>
      <p:sp>
        <p:nvSpPr>
          <p:cNvPr id="75780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91063" cy="4937125"/>
          </a:xfrm>
        </p:spPr>
        <p:txBody>
          <a:bodyPr/>
          <a:lstStyle/>
          <a:p>
            <a:pPr eaLnBrk="1" hangingPunct="1"/>
            <a:r>
              <a:rPr lang="pl-PL" smtClean="0"/>
              <a:t>„Płatek” nie może być bezpośrednio zbudowany przez konstruktora</a:t>
            </a:r>
          </a:p>
          <a:p>
            <a:pPr eaLnBrk="1" hangingPunct="1"/>
            <a:r>
              <a:rPr lang="pl-PL" smtClean="0"/>
              <a:t>Kształt może być osiągnięty w rezultacie działania zespołu programów</a:t>
            </a:r>
          </a:p>
          <a:p>
            <a:pPr eaLnBrk="1" hangingPunct="1"/>
            <a:r>
              <a:rPr lang="pl-PL" smtClean="0"/>
              <a:t>Zespół programów może być zbudowany przez konstruktora</a:t>
            </a:r>
          </a:p>
          <a:p>
            <a:pPr eaLnBrk="1" hangingPunct="1">
              <a:buFont typeface="Wingdings 3" pitchFamily="18" charset="2"/>
              <a:buNone/>
            </a:pPr>
            <a:endParaRPr lang="pl-PL" smtClean="0"/>
          </a:p>
          <a:p>
            <a:pPr eaLnBrk="1" hangingPunct="1"/>
            <a:endParaRPr lang="pl-PL" smtClean="0"/>
          </a:p>
        </p:txBody>
      </p:sp>
      <p:grpSp>
        <p:nvGrpSpPr>
          <p:cNvPr id="75781" name="Group 29"/>
          <p:cNvGrpSpPr>
            <a:grpSpLocks noChangeAspect="1"/>
          </p:cNvGrpSpPr>
          <p:nvPr/>
        </p:nvGrpSpPr>
        <p:grpSpPr bwMode="auto">
          <a:xfrm>
            <a:off x="5003800" y="1196975"/>
            <a:ext cx="3914775" cy="4416425"/>
            <a:chOff x="2285" y="1099"/>
            <a:chExt cx="5709" cy="6444"/>
          </a:xfrm>
        </p:grpSpPr>
        <p:grpSp>
          <p:nvGrpSpPr>
            <p:cNvPr id="75782" name="Group 30"/>
            <p:cNvGrpSpPr>
              <a:grpSpLocks/>
            </p:cNvGrpSpPr>
            <p:nvPr/>
          </p:nvGrpSpPr>
          <p:grpSpPr bwMode="auto">
            <a:xfrm>
              <a:off x="2285" y="1099"/>
              <a:ext cx="5709" cy="6444"/>
              <a:chOff x="2285" y="1099"/>
              <a:chExt cx="5709" cy="6444"/>
            </a:xfrm>
          </p:grpSpPr>
          <p:sp>
            <p:nvSpPr>
              <p:cNvPr id="7584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6816" y="2271"/>
                <a:ext cx="677" cy="586"/>
              </a:xfrm>
              <a:prstGeom prst="hexagon">
                <a:avLst>
                  <a:gd name="adj" fmla="val 28882"/>
                  <a:gd name="vf" fmla="val 115470"/>
                </a:avLst>
              </a:prstGeom>
              <a:solidFill>
                <a:srgbClr val="CCC0D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75844" name="Group 32"/>
              <p:cNvGrpSpPr>
                <a:grpSpLocks/>
              </p:cNvGrpSpPr>
              <p:nvPr/>
            </p:nvGrpSpPr>
            <p:grpSpPr bwMode="auto">
              <a:xfrm>
                <a:off x="2285" y="1099"/>
                <a:ext cx="5709" cy="6444"/>
                <a:chOff x="2285" y="1099"/>
                <a:chExt cx="5709" cy="6444"/>
              </a:xfrm>
            </p:grpSpPr>
            <p:sp>
              <p:nvSpPr>
                <p:cNvPr id="75845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4798" y="4027"/>
                  <a:ext cx="677" cy="586"/>
                </a:xfrm>
                <a:prstGeom prst="hexagon">
                  <a:avLst>
                    <a:gd name="adj" fmla="val 28882"/>
                    <a:gd name="vf" fmla="val 115470"/>
                  </a:avLst>
                </a:prstGeom>
                <a:solidFill>
                  <a:srgbClr val="CCC0D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grpSp>
              <p:nvGrpSpPr>
                <p:cNvPr id="75846" name="Group 34"/>
                <p:cNvGrpSpPr>
                  <a:grpSpLocks/>
                </p:cNvGrpSpPr>
                <p:nvPr/>
              </p:nvGrpSpPr>
              <p:grpSpPr bwMode="auto">
                <a:xfrm>
                  <a:off x="2285" y="1099"/>
                  <a:ext cx="5709" cy="6444"/>
                  <a:chOff x="2285" y="1099"/>
                  <a:chExt cx="5709" cy="6444"/>
                </a:xfrm>
              </p:grpSpPr>
              <p:sp>
                <p:nvSpPr>
                  <p:cNvPr id="75847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8" y="109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48" name="AutoShap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9" y="139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49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10" y="168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50" name="AutoShap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11" y="197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51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17" y="256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52" name="AutoShap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314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53" name="AutoShap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256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54" name="AutoShap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0" y="227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55" name="AutoShape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98" y="197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56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9" y="168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57" name="AutoShap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7" y="139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58" name="AutoShap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432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59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373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60" name="AutoShap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549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61" name="AutoShape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490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62" name="AutoShape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17" y="314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63" name="AutoShape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17" y="432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64" name="AutoShape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17" y="373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65" name="AutoShap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17" y="549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66" name="AutoShap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17" y="490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67" name="AutoShap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0" y="578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68" name="AutoShap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91" y="607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69" name="AutoShape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2" y="637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70" name="AutoShape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7" y="666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71" name="AutoShap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98" y="695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72" name="AutoShap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3" y="666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73" name="AutoShap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11" y="637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74" name="AutoShap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22" y="607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75" name="AutoShap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20" y="578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76" name="AutoShap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8" y="168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77" name="AutoShap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8" y="227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78" name="AutoShap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8" y="344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79" name="AutoShap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8" y="285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80" name="AutoShap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8" y="461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81" name="AutoShap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98" y="519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82" name="AutoShap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98" y="637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83" name="AutoShap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98" y="578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84" name="AutoShap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9" y="3735"/>
                    <a:ext cx="660" cy="586"/>
                  </a:xfrm>
                  <a:prstGeom prst="hexagon">
                    <a:avLst>
                      <a:gd name="adj" fmla="val 28157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85" name="AutoShap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797" y="344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86" name="AutoShap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05" y="314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87" name="AutoShap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16" y="285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88" name="AutoShap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0" y="5201"/>
                    <a:ext cx="660" cy="586"/>
                  </a:xfrm>
                  <a:prstGeom prst="hexagon">
                    <a:avLst>
                      <a:gd name="adj" fmla="val 28157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89" name="AutoShap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78" y="490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90" name="AutoShap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6" y="461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91" name="AutoShap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7" y="432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92" name="AutoShap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4" y="285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93" name="AutoShap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5" y="314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94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6" y="3441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95" name="AutoShap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1" y="3735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96" name="AutoShap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13" y="432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97" name="AutoShap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14" y="4617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98" name="AutoShap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15" y="4909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899" name="AutoShap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20" y="5203"/>
                    <a:ext cx="677" cy="586"/>
                  </a:xfrm>
                  <a:prstGeom prst="hexagon">
                    <a:avLst>
                      <a:gd name="adj" fmla="val 28882"/>
                      <a:gd name="vf" fmla="val 115470"/>
                    </a:avLst>
                  </a:prstGeom>
                  <a:solidFill>
                    <a:srgbClr val="CCC0D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75783" name="AutoShape 88"/>
            <p:cNvSpPr>
              <a:spLocks noChangeArrowheads="1"/>
            </p:cNvSpPr>
            <p:nvPr/>
          </p:nvSpPr>
          <p:spPr bwMode="auto">
            <a:xfrm>
              <a:off x="4808" y="145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84" name="AutoShape 89"/>
            <p:cNvSpPr>
              <a:spLocks noChangeArrowheads="1"/>
            </p:cNvSpPr>
            <p:nvPr/>
          </p:nvSpPr>
          <p:spPr bwMode="auto">
            <a:xfrm>
              <a:off x="4297" y="174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85" name="AutoShape 90"/>
            <p:cNvSpPr>
              <a:spLocks noChangeArrowheads="1"/>
            </p:cNvSpPr>
            <p:nvPr/>
          </p:nvSpPr>
          <p:spPr bwMode="auto">
            <a:xfrm>
              <a:off x="3802" y="2029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86" name="AutoShape 91"/>
            <p:cNvSpPr>
              <a:spLocks noChangeArrowheads="1"/>
            </p:cNvSpPr>
            <p:nvPr/>
          </p:nvSpPr>
          <p:spPr bwMode="auto">
            <a:xfrm>
              <a:off x="3291" y="2323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87" name="AutoShape 92"/>
            <p:cNvSpPr>
              <a:spLocks noChangeArrowheads="1"/>
            </p:cNvSpPr>
            <p:nvPr/>
          </p:nvSpPr>
          <p:spPr bwMode="auto">
            <a:xfrm>
              <a:off x="2784" y="262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88" name="AutoShape 93"/>
            <p:cNvSpPr>
              <a:spLocks noChangeArrowheads="1"/>
            </p:cNvSpPr>
            <p:nvPr/>
          </p:nvSpPr>
          <p:spPr bwMode="auto">
            <a:xfrm>
              <a:off x="4792" y="439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89" name="AutoShape 94"/>
            <p:cNvSpPr>
              <a:spLocks noChangeArrowheads="1"/>
            </p:cNvSpPr>
            <p:nvPr/>
          </p:nvSpPr>
          <p:spPr bwMode="auto">
            <a:xfrm>
              <a:off x="4281" y="468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90" name="AutoShape 95"/>
            <p:cNvSpPr>
              <a:spLocks noChangeArrowheads="1"/>
            </p:cNvSpPr>
            <p:nvPr/>
          </p:nvSpPr>
          <p:spPr bwMode="auto">
            <a:xfrm>
              <a:off x="3786" y="496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91" name="AutoShape 96"/>
            <p:cNvSpPr>
              <a:spLocks noChangeArrowheads="1"/>
            </p:cNvSpPr>
            <p:nvPr/>
          </p:nvSpPr>
          <p:spPr bwMode="auto">
            <a:xfrm>
              <a:off x="3275" y="526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92" name="AutoShape 97"/>
            <p:cNvSpPr>
              <a:spLocks noChangeArrowheads="1"/>
            </p:cNvSpPr>
            <p:nvPr/>
          </p:nvSpPr>
          <p:spPr bwMode="auto">
            <a:xfrm>
              <a:off x="2768" y="556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93" name="AutoShape 98"/>
            <p:cNvSpPr>
              <a:spLocks noChangeArrowheads="1"/>
            </p:cNvSpPr>
            <p:nvPr/>
          </p:nvSpPr>
          <p:spPr bwMode="auto">
            <a:xfrm>
              <a:off x="7327" y="291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94" name="AutoShape 99"/>
            <p:cNvSpPr>
              <a:spLocks noChangeArrowheads="1"/>
            </p:cNvSpPr>
            <p:nvPr/>
          </p:nvSpPr>
          <p:spPr bwMode="auto">
            <a:xfrm>
              <a:off x="6816" y="321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95" name="AutoShape 100"/>
            <p:cNvSpPr>
              <a:spLocks noChangeArrowheads="1"/>
            </p:cNvSpPr>
            <p:nvPr/>
          </p:nvSpPr>
          <p:spPr bwMode="auto">
            <a:xfrm>
              <a:off x="6321" y="3493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96" name="AutoShape 101"/>
            <p:cNvSpPr>
              <a:spLocks noChangeArrowheads="1"/>
            </p:cNvSpPr>
            <p:nvPr/>
          </p:nvSpPr>
          <p:spPr bwMode="auto">
            <a:xfrm>
              <a:off x="5810" y="378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97" name="AutoShape 102"/>
            <p:cNvSpPr>
              <a:spLocks noChangeArrowheads="1"/>
            </p:cNvSpPr>
            <p:nvPr/>
          </p:nvSpPr>
          <p:spPr bwMode="auto">
            <a:xfrm>
              <a:off x="5303" y="408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98" name="AutoShape 103"/>
            <p:cNvSpPr>
              <a:spLocks noChangeArrowheads="1"/>
            </p:cNvSpPr>
            <p:nvPr/>
          </p:nvSpPr>
          <p:spPr bwMode="auto">
            <a:xfrm>
              <a:off x="7328" y="585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99" name="AutoShape 104"/>
            <p:cNvSpPr>
              <a:spLocks noChangeArrowheads="1"/>
            </p:cNvSpPr>
            <p:nvPr/>
          </p:nvSpPr>
          <p:spPr bwMode="auto">
            <a:xfrm>
              <a:off x="6817" y="614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00" name="AutoShape 105"/>
            <p:cNvSpPr>
              <a:spLocks noChangeArrowheads="1"/>
            </p:cNvSpPr>
            <p:nvPr/>
          </p:nvSpPr>
          <p:spPr bwMode="auto">
            <a:xfrm>
              <a:off x="6322" y="642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01" name="AutoShape 106"/>
            <p:cNvSpPr>
              <a:spLocks noChangeArrowheads="1"/>
            </p:cNvSpPr>
            <p:nvPr/>
          </p:nvSpPr>
          <p:spPr bwMode="auto">
            <a:xfrm>
              <a:off x="5811" y="672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02" name="AutoShape 107"/>
            <p:cNvSpPr>
              <a:spLocks noChangeArrowheads="1"/>
            </p:cNvSpPr>
            <p:nvPr/>
          </p:nvSpPr>
          <p:spPr bwMode="auto">
            <a:xfrm>
              <a:off x="5304" y="702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03" name="AutoShape 108"/>
            <p:cNvSpPr>
              <a:spLocks noChangeArrowheads="1"/>
            </p:cNvSpPr>
            <p:nvPr/>
          </p:nvSpPr>
          <p:spPr bwMode="auto">
            <a:xfrm>
              <a:off x="5319" y="145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04" name="AutoShape 109"/>
            <p:cNvSpPr>
              <a:spLocks noChangeArrowheads="1"/>
            </p:cNvSpPr>
            <p:nvPr/>
          </p:nvSpPr>
          <p:spPr bwMode="auto">
            <a:xfrm>
              <a:off x="5814" y="174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05" name="AutoShape 110"/>
            <p:cNvSpPr>
              <a:spLocks noChangeArrowheads="1"/>
            </p:cNvSpPr>
            <p:nvPr/>
          </p:nvSpPr>
          <p:spPr bwMode="auto">
            <a:xfrm>
              <a:off x="6315" y="2029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06" name="AutoShape 111"/>
            <p:cNvSpPr>
              <a:spLocks noChangeArrowheads="1"/>
            </p:cNvSpPr>
            <p:nvPr/>
          </p:nvSpPr>
          <p:spPr bwMode="auto">
            <a:xfrm>
              <a:off x="6810" y="2323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07" name="AutoShape 112"/>
            <p:cNvSpPr>
              <a:spLocks noChangeArrowheads="1"/>
            </p:cNvSpPr>
            <p:nvPr/>
          </p:nvSpPr>
          <p:spPr bwMode="auto">
            <a:xfrm>
              <a:off x="7317" y="262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08" name="AutoShape 113"/>
            <p:cNvSpPr>
              <a:spLocks noChangeArrowheads="1"/>
            </p:cNvSpPr>
            <p:nvPr/>
          </p:nvSpPr>
          <p:spPr bwMode="auto">
            <a:xfrm>
              <a:off x="2780" y="291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09" name="AutoShape 114"/>
            <p:cNvSpPr>
              <a:spLocks noChangeArrowheads="1"/>
            </p:cNvSpPr>
            <p:nvPr/>
          </p:nvSpPr>
          <p:spPr bwMode="auto">
            <a:xfrm>
              <a:off x="3275" y="321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10" name="AutoShape 115"/>
            <p:cNvSpPr>
              <a:spLocks noChangeArrowheads="1"/>
            </p:cNvSpPr>
            <p:nvPr/>
          </p:nvSpPr>
          <p:spPr bwMode="auto">
            <a:xfrm>
              <a:off x="3776" y="3493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11" name="AutoShape 116"/>
            <p:cNvSpPr>
              <a:spLocks noChangeArrowheads="1"/>
            </p:cNvSpPr>
            <p:nvPr/>
          </p:nvSpPr>
          <p:spPr bwMode="auto">
            <a:xfrm>
              <a:off x="4271" y="378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12" name="AutoShape 117"/>
            <p:cNvSpPr>
              <a:spLocks noChangeArrowheads="1"/>
            </p:cNvSpPr>
            <p:nvPr/>
          </p:nvSpPr>
          <p:spPr bwMode="auto">
            <a:xfrm>
              <a:off x="4778" y="408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13" name="AutoShape 118"/>
            <p:cNvSpPr>
              <a:spLocks noChangeArrowheads="1"/>
            </p:cNvSpPr>
            <p:nvPr/>
          </p:nvSpPr>
          <p:spPr bwMode="auto">
            <a:xfrm>
              <a:off x="5313" y="439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14" name="AutoShape 119"/>
            <p:cNvSpPr>
              <a:spLocks noChangeArrowheads="1"/>
            </p:cNvSpPr>
            <p:nvPr/>
          </p:nvSpPr>
          <p:spPr bwMode="auto">
            <a:xfrm>
              <a:off x="5808" y="468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15" name="AutoShape 120"/>
            <p:cNvSpPr>
              <a:spLocks noChangeArrowheads="1"/>
            </p:cNvSpPr>
            <p:nvPr/>
          </p:nvSpPr>
          <p:spPr bwMode="auto">
            <a:xfrm>
              <a:off x="6309" y="496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16" name="AutoShape 121"/>
            <p:cNvSpPr>
              <a:spLocks noChangeArrowheads="1"/>
            </p:cNvSpPr>
            <p:nvPr/>
          </p:nvSpPr>
          <p:spPr bwMode="auto">
            <a:xfrm>
              <a:off x="6804" y="526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17" name="AutoShape 122"/>
            <p:cNvSpPr>
              <a:spLocks noChangeArrowheads="1"/>
            </p:cNvSpPr>
            <p:nvPr/>
          </p:nvSpPr>
          <p:spPr bwMode="auto">
            <a:xfrm>
              <a:off x="7311" y="556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18" name="AutoShape 123"/>
            <p:cNvSpPr>
              <a:spLocks noChangeArrowheads="1"/>
            </p:cNvSpPr>
            <p:nvPr/>
          </p:nvSpPr>
          <p:spPr bwMode="auto">
            <a:xfrm>
              <a:off x="2796" y="585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19" name="AutoShape 124"/>
            <p:cNvSpPr>
              <a:spLocks noChangeArrowheads="1"/>
            </p:cNvSpPr>
            <p:nvPr/>
          </p:nvSpPr>
          <p:spPr bwMode="auto">
            <a:xfrm>
              <a:off x="3291" y="614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20" name="AutoShape 125"/>
            <p:cNvSpPr>
              <a:spLocks noChangeArrowheads="1"/>
            </p:cNvSpPr>
            <p:nvPr/>
          </p:nvSpPr>
          <p:spPr bwMode="auto">
            <a:xfrm>
              <a:off x="3792" y="642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21" name="AutoShape 126"/>
            <p:cNvSpPr>
              <a:spLocks noChangeArrowheads="1"/>
            </p:cNvSpPr>
            <p:nvPr/>
          </p:nvSpPr>
          <p:spPr bwMode="auto">
            <a:xfrm>
              <a:off x="4287" y="672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22" name="AutoShape 127"/>
            <p:cNvSpPr>
              <a:spLocks noChangeArrowheads="1"/>
            </p:cNvSpPr>
            <p:nvPr/>
          </p:nvSpPr>
          <p:spPr bwMode="auto">
            <a:xfrm>
              <a:off x="4794" y="702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23" name="AutoShape 128"/>
            <p:cNvSpPr>
              <a:spLocks noChangeArrowheads="1"/>
            </p:cNvSpPr>
            <p:nvPr/>
          </p:nvSpPr>
          <p:spPr bwMode="auto">
            <a:xfrm>
              <a:off x="5061" y="162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24" name="AutoShape 129"/>
            <p:cNvSpPr>
              <a:spLocks noChangeArrowheads="1"/>
            </p:cNvSpPr>
            <p:nvPr/>
          </p:nvSpPr>
          <p:spPr bwMode="auto">
            <a:xfrm>
              <a:off x="5061" y="2197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25" name="AutoShape 130"/>
            <p:cNvSpPr>
              <a:spLocks noChangeArrowheads="1"/>
            </p:cNvSpPr>
            <p:nvPr/>
          </p:nvSpPr>
          <p:spPr bwMode="auto">
            <a:xfrm>
              <a:off x="5061" y="2790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26" name="AutoShape 131"/>
            <p:cNvSpPr>
              <a:spLocks noChangeArrowheads="1"/>
            </p:cNvSpPr>
            <p:nvPr/>
          </p:nvSpPr>
          <p:spPr bwMode="auto">
            <a:xfrm>
              <a:off x="5061" y="3362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27" name="AutoShape 132"/>
            <p:cNvSpPr>
              <a:spLocks noChangeArrowheads="1"/>
            </p:cNvSpPr>
            <p:nvPr/>
          </p:nvSpPr>
          <p:spPr bwMode="auto">
            <a:xfrm>
              <a:off x="5061" y="3955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28" name="AutoShape 133"/>
            <p:cNvSpPr>
              <a:spLocks noChangeArrowheads="1"/>
            </p:cNvSpPr>
            <p:nvPr/>
          </p:nvSpPr>
          <p:spPr bwMode="auto">
            <a:xfrm>
              <a:off x="2549" y="308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29" name="AutoShape 134"/>
            <p:cNvSpPr>
              <a:spLocks noChangeArrowheads="1"/>
            </p:cNvSpPr>
            <p:nvPr/>
          </p:nvSpPr>
          <p:spPr bwMode="auto">
            <a:xfrm>
              <a:off x="2549" y="366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30" name="AutoShape 135"/>
            <p:cNvSpPr>
              <a:spLocks noChangeArrowheads="1"/>
            </p:cNvSpPr>
            <p:nvPr/>
          </p:nvSpPr>
          <p:spPr bwMode="auto">
            <a:xfrm>
              <a:off x="2549" y="425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31" name="AutoShape 136"/>
            <p:cNvSpPr>
              <a:spLocks noChangeArrowheads="1"/>
            </p:cNvSpPr>
            <p:nvPr/>
          </p:nvSpPr>
          <p:spPr bwMode="auto">
            <a:xfrm>
              <a:off x="2549" y="482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32" name="AutoShape 137"/>
            <p:cNvSpPr>
              <a:spLocks noChangeArrowheads="1"/>
            </p:cNvSpPr>
            <p:nvPr/>
          </p:nvSpPr>
          <p:spPr bwMode="auto">
            <a:xfrm>
              <a:off x="2549" y="5419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33" name="AutoShape 138"/>
            <p:cNvSpPr>
              <a:spLocks noChangeArrowheads="1"/>
            </p:cNvSpPr>
            <p:nvPr/>
          </p:nvSpPr>
          <p:spPr bwMode="auto">
            <a:xfrm>
              <a:off x="7571" y="308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34" name="AutoShape 139"/>
            <p:cNvSpPr>
              <a:spLocks noChangeArrowheads="1"/>
            </p:cNvSpPr>
            <p:nvPr/>
          </p:nvSpPr>
          <p:spPr bwMode="auto">
            <a:xfrm>
              <a:off x="7571" y="366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35" name="AutoShape 140"/>
            <p:cNvSpPr>
              <a:spLocks noChangeArrowheads="1"/>
            </p:cNvSpPr>
            <p:nvPr/>
          </p:nvSpPr>
          <p:spPr bwMode="auto">
            <a:xfrm>
              <a:off x="7571" y="425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36" name="AutoShape 141"/>
            <p:cNvSpPr>
              <a:spLocks noChangeArrowheads="1"/>
            </p:cNvSpPr>
            <p:nvPr/>
          </p:nvSpPr>
          <p:spPr bwMode="auto">
            <a:xfrm>
              <a:off x="7571" y="482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37" name="AutoShape 142"/>
            <p:cNvSpPr>
              <a:spLocks noChangeArrowheads="1"/>
            </p:cNvSpPr>
            <p:nvPr/>
          </p:nvSpPr>
          <p:spPr bwMode="auto">
            <a:xfrm>
              <a:off x="7571" y="5419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38" name="AutoShape 143"/>
            <p:cNvSpPr>
              <a:spLocks noChangeArrowheads="1"/>
            </p:cNvSpPr>
            <p:nvPr/>
          </p:nvSpPr>
          <p:spPr bwMode="auto">
            <a:xfrm>
              <a:off x="5061" y="455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39" name="AutoShape 144"/>
            <p:cNvSpPr>
              <a:spLocks noChangeArrowheads="1"/>
            </p:cNvSpPr>
            <p:nvPr/>
          </p:nvSpPr>
          <p:spPr bwMode="auto">
            <a:xfrm>
              <a:off x="5061" y="5131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40" name="AutoShape 145"/>
            <p:cNvSpPr>
              <a:spLocks noChangeArrowheads="1"/>
            </p:cNvSpPr>
            <p:nvPr/>
          </p:nvSpPr>
          <p:spPr bwMode="auto">
            <a:xfrm>
              <a:off x="5061" y="5724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41" name="AutoShape 146"/>
            <p:cNvSpPr>
              <a:spLocks noChangeArrowheads="1"/>
            </p:cNvSpPr>
            <p:nvPr/>
          </p:nvSpPr>
          <p:spPr bwMode="auto">
            <a:xfrm>
              <a:off x="5061" y="6296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842" name="AutoShape 147"/>
            <p:cNvSpPr>
              <a:spLocks noChangeArrowheads="1"/>
            </p:cNvSpPr>
            <p:nvPr/>
          </p:nvSpPr>
          <p:spPr bwMode="auto">
            <a:xfrm>
              <a:off x="5061" y="6889"/>
              <a:ext cx="166" cy="16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249363"/>
            <a:ext cx="6667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Płatek – strategia 1</a:t>
            </a:r>
          </a:p>
        </p:txBody>
      </p:sp>
      <p:sp>
        <p:nvSpPr>
          <p:cNvPr id="10035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BF73F2-057F-4C7C-8829-8FA0901CEDD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pl-PL" smtClean="0"/>
          </a:p>
        </p:txBody>
      </p:sp>
      <p:cxnSp>
        <p:nvCxnSpPr>
          <p:cNvPr id="11" name="Łącznik prosty 10"/>
          <p:cNvCxnSpPr/>
          <p:nvPr/>
        </p:nvCxnSpPr>
        <p:spPr>
          <a:xfrm flipV="1">
            <a:off x="4643438" y="2857500"/>
            <a:ext cx="714375" cy="4286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5357813" y="2857500"/>
            <a:ext cx="24288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7" name="pole tekstowe 15"/>
          <p:cNvSpPr txBox="1">
            <a:spLocks noChangeArrowheads="1"/>
          </p:cNvSpPr>
          <p:nvPr/>
        </p:nvSpPr>
        <p:spPr bwMode="auto">
          <a:xfrm>
            <a:off x="4643438" y="2420938"/>
            <a:ext cx="3241675" cy="461962"/>
          </a:xfrm>
          <a:prstGeom prst="rect">
            <a:avLst/>
          </a:prstGeom>
          <a:solidFill>
            <a:schemeClr val="tx1">
              <a:alpha val="3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bg1"/>
                </a:solidFill>
                <a:latin typeface="Gill Sans MT"/>
              </a:rPr>
              <a:t>Łańcuch informacyjny</a:t>
            </a:r>
          </a:p>
        </p:txBody>
      </p:sp>
      <p:cxnSp>
        <p:nvCxnSpPr>
          <p:cNvPr id="20" name="Łącznik prosty 19"/>
          <p:cNvCxnSpPr/>
          <p:nvPr/>
        </p:nvCxnSpPr>
        <p:spPr>
          <a:xfrm rot="16200000" flipH="1">
            <a:off x="4214812" y="4500563"/>
            <a:ext cx="1071563" cy="3571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4929188" y="5214938"/>
            <a:ext cx="24288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0" name="pole tekstowe 22"/>
          <p:cNvSpPr txBox="1">
            <a:spLocks noChangeArrowheads="1"/>
          </p:cNvSpPr>
          <p:nvPr/>
        </p:nvSpPr>
        <p:spPr bwMode="auto">
          <a:xfrm>
            <a:off x="4284663" y="4714875"/>
            <a:ext cx="3644900" cy="461963"/>
          </a:xfrm>
          <a:prstGeom prst="rect">
            <a:avLst/>
          </a:prstGeom>
          <a:solidFill>
            <a:schemeClr val="tx1">
              <a:alpha val="3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bg1"/>
                </a:solidFill>
                <a:latin typeface="Gill Sans MT"/>
              </a:rPr>
              <a:t>Uniwersalny konstruktor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Płatek – strategia 1</a:t>
            </a:r>
          </a:p>
        </p:txBody>
      </p:sp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BA919-FC90-4DE9-98C6-F4524B12A24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pl-PL" smtClean="0"/>
          </a:p>
        </p:txBody>
      </p:sp>
      <p:pic>
        <p:nvPicPr>
          <p:cNvPr id="6" name="acal_0001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85875" y="1249363"/>
            <a:ext cx="6643688" cy="49831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Replikacja konstruktora – strategia 2 </a:t>
            </a:r>
          </a:p>
        </p:txBody>
      </p:sp>
      <p:sp>
        <p:nvSpPr>
          <p:cNvPr id="10240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AB3FD-2C34-4D70-ACEC-65BB9F316D84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pl-PL" smtClean="0"/>
          </a:p>
        </p:txBody>
      </p:sp>
      <p:sp>
        <p:nvSpPr>
          <p:cNvPr id="78852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l-PL" smtClean="0"/>
              <a:t>Nie jest możliwe zakodowanie struktury połączeń konstruktora w łańcuchu informacyjnym</a:t>
            </a:r>
          </a:p>
          <a:p>
            <a:pPr eaLnBrk="1" hangingPunct="1"/>
            <a:r>
              <a:rPr lang="pl-PL" smtClean="0"/>
              <a:t>Częściowo zbudowany konstruktor nie powinien przejawiać żadnej aktywności przed ukończeniem</a:t>
            </a:r>
          </a:p>
          <a:p>
            <a:pPr eaLnBrk="1" hangingPunct="1"/>
            <a:r>
              <a:rPr lang="pl-PL" smtClean="0"/>
              <a:t>Uniwersalny konstruktor nie powinien rozpoznawać budowanej struktury jako części samego siebie</a:t>
            </a:r>
          </a:p>
        </p:txBody>
      </p:sp>
      <p:grpSp>
        <p:nvGrpSpPr>
          <p:cNvPr id="78853" name="Group 69"/>
          <p:cNvGrpSpPr>
            <a:grpSpLocks noChangeAspect="1"/>
          </p:cNvGrpSpPr>
          <p:nvPr/>
        </p:nvGrpSpPr>
        <p:grpSpPr bwMode="auto">
          <a:xfrm>
            <a:off x="500063" y="4286250"/>
            <a:ext cx="8143875" cy="2071688"/>
            <a:chOff x="225" y="2385"/>
            <a:chExt cx="4905" cy="1305"/>
          </a:xfrm>
        </p:grpSpPr>
        <p:sp>
          <p:nvSpPr>
            <p:cNvPr id="78854" name="AutoShape 68"/>
            <p:cNvSpPr>
              <a:spLocks noChangeAspect="1" noChangeArrowheads="1" noTextEdit="1"/>
            </p:cNvSpPr>
            <p:nvPr/>
          </p:nvSpPr>
          <p:spPr bwMode="auto">
            <a:xfrm>
              <a:off x="225" y="2385"/>
              <a:ext cx="4905" cy="1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55" name="Rectangle 70"/>
            <p:cNvSpPr>
              <a:spLocks noChangeArrowheads="1"/>
            </p:cNvSpPr>
            <p:nvPr/>
          </p:nvSpPr>
          <p:spPr bwMode="auto">
            <a:xfrm>
              <a:off x="225" y="2385"/>
              <a:ext cx="4896" cy="1299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8856" name="Freeform 71"/>
            <p:cNvSpPr>
              <a:spLocks/>
            </p:cNvSpPr>
            <p:nvPr/>
          </p:nvSpPr>
          <p:spPr bwMode="auto">
            <a:xfrm>
              <a:off x="1675" y="2394"/>
              <a:ext cx="801" cy="1289"/>
            </a:xfrm>
            <a:custGeom>
              <a:avLst/>
              <a:gdLst>
                <a:gd name="T0" fmla="*/ 312 w 801"/>
                <a:gd name="T1" fmla="*/ 141 h 1289"/>
                <a:gd name="T2" fmla="*/ 199 w 801"/>
                <a:gd name="T3" fmla="*/ 209 h 1289"/>
                <a:gd name="T4" fmla="*/ 157 w 801"/>
                <a:gd name="T5" fmla="*/ 264 h 1289"/>
                <a:gd name="T6" fmla="*/ 195 w 801"/>
                <a:gd name="T7" fmla="*/ 315 h 1289"/>
                <a:gd name="T8" fmla="*/ 177 w 801"/>
                <a:gd name="T9" fmla="*/ 360 h 1289"/>
                <a:gd name="T10" fmla="*/ 80 w 801"/>
                <a:gd name="T11" fmla="*/ 401 h 1289"/>
                <a:gd name="T12" fmla="*/ 67 w 801"/>
                <a:gd name="T13" fmla="*/ 463 h 1289"/>
                <a:gd name="T14" fmla="*/ 92 w 801"/>
                <a:gd name="T15" fmla="*/ 530 h 1289"/>
                <a:gd name="T16" fmla="*/ 93 w 801"/>
                <a:gd name="T17" fmla="*/ 585 h 1289"/>
                <a:gd name="T18" fmla="*/ 24 w 801"/>
                <a:gd name="T19" fmla="*/ 642 h 1289"/>
                <a:gd name="T20" fmla="*/ 50 w 801"/>
                <a:gd name="T21" fmla="*/ 710 h 1289"/>
                <a:gd name="T22" fmla="*/ 120 w 801"/>
                <a:gd name="T23" fmla="*/ 783 h 1289"/>
                <a:gd name="T24" fmla="*/ 181 w 801"/>
                <a:gd name="T25" fmla="*/ 840 h 1289"/>
                <a:gd name="T26" fmla="*/ 162 w 801"/>
                <a:gd name="T27" fmla="*/ 863 h 1289"/>
                <a:gd name="T28" fmla="*/ 79 w 801"/>
                <a:gd name="T29" fmla="*/ 904 h 1289"/>
                <a:gd name="T30" fmla="*/ 15 w 801"/>
                <a:gd name="T31" fmla="*/ 954 h 1289"/>
                <a:gd name="T32" fmla="*/ 7 w 801"/>
                <a:gd name="T33" fmla="*/ 996 h 1289"/>
                <a:gd name="T34" fmla="*/ 0 w 801"/>
                <a:gd name="T35" fmla="*/ 1058 h 1289"/>
                <a:gd name="T36" fmla="*/ 26 w 801"/>
                <a:gd name="T37" fmla="*/ 1116 h 1289"/>
                <a:gd name="T38" fmla="*/ 119 w 801"/>
                <a:gd name="T39" fmla="*/ 1202 h 1289"/>
                <a:gd name="T40" fmla="*/ 212 w 801"/>
                <a:gd name="T41" fmla="*/ 1266 h 1289"/>
                <a:gd name="T42" fmla="*/ 293 w 801"/>
                <a:gd name="T43" fmla="*/ 1289 h 1289"/>
                <a:gd name="T44" fmla="*/ 374 w 801"/>
                <a:gd name="T45" fmla="*/ 1269 h 1289"/>
                <a:gd name="T46" fmla="*/ 403 w 801"/>
                <a:gd name="T47" fmla="*/ 1208 h 1289"/>
                <a:gd name="T48" fmla="*/ 490 w 801"/>
                <a:gd name="T49" fmla="*/ 1199 h 1289"/>
                <a:gd name="T50" fmla="*/ 583 w 801"/>
                <a:gd name="T51" fmla="*/ 1184 h 1289"/>
                <a:gd name="T52" fmla="*/ 620 w 801"/>
                <a:gd name="T53" fmla="*/ 1145 h 1289"/>
                <a:gd name="T54" fmla="*/ 599 w 801"/>
                <a:gd name="T55" fmla="*/ 1084 h 1289"/>
                <a:gd name="T56" fmla="*/ 642 w 801"/>
                <a:gd name="T57" fmla="*/ 1055 h 1289"/>
                <a:gd name="T58" fmla="*/ 710 w 801"/>
                <a:gd name="T59" fmla="*/ 1034 h 1289"/>
                <a:gd name="T60" fmla="*/ 762 w 801"/>
                <a:gd name="T61" fmla="*/ 993 h 1289"/>
                <a:gd name="T62" fmla="*/ 754 w 801"/>
                <a:gd name="T63" fmla="*/ 902 h 1289"/>
                <a:gd name="T64" fmla="*/ 699 w 801"/>
                <a:gd name="T65" fmla="*/ 796 h 1289"/>
                <a:gd name="T66" fmla="*/ 679 w 801"/>
                <a:gd name="T67" fmla="*/ 740 h 1289"/>
                <a:gd name="T68" fmla="*/ 722 w 801"/>
                <a:gd name="T69" fmla="*/ 674 h 1289"/>
                <a:gd name="T70" fmla="*/ 795 w 801"/>
                <a:gd name="T71" fmla="*/ 551 h 1289"/>
                <a:gd name="T72" fmla="*/ 780 w 801"/>
                <a:gd name="T73" fmla="*/ 406 h 1289"/>
                <a:gd name="T74" fmla="*/ 713 w 801"/>
                <a:gd name="T75" fmla="*/ 314 h 1289"/>
                <a:gd name="T76" fmla="*/ 739 w 801"/>
                <a:gd name="T77" fmla="*/ 245 h 1289"/>
                <a:gd name="T78" fmla="*/ 748 w 801"/>
                <a:gd name="T79" fmla="*/ 191 h 1289"/>
                <a:gd name="T80" fmla="*/ 694 w 801"/>
                <a:gd name="T81" fmla="*/ 121 h 1289"/>
                <a:gd name="T82" fmla="*/ 724 w 801"/>
                <a:gd name="T83" fmla="*/ 82 h 1289"/>
                <a:gd name="T84" fmla="*/ 690 w 801"/>
                <a:gd name="T85" fmla="*/ 55 h 1289"/>
                <a:gd name="T86" fmla="*/ 599 w 801"/>
                <a:gd name="T87" fmla="*/ 23 h 1289"/>
                <a:gd name="T88" fmla="*/ 493 w 801"/>
                <a:gd name="T89" fmla="*/ 2 h 1289"/>
                <a:gd name="T90" fmla="*/ 412 w 801"/>
                <a:gd name="T91" fmla="*/ 18 h 1289"/>
                <a:gd name="T92" fmla="*/ 386 w 801"/>
                <a:gd name="T93" fmla="*/ 83 h 1289"/>
                <a:gd name="T94" fmla="*/ 357 w 801"/>
                <a:gd name="T95" fmla="*/ 120 h 12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1289"/>
                <a:gd name="T146" fmla="*/ 801 w 801"/>
                <a:gd name="T147" fmla="*/ 1289 h 12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1289">
                  <a:moveTo>
                    <a:pt x="357" y="120"/>
                  </a:moveTo>
                  <a:lnTo>
                    <a:pt x="346" y="124"/>
                  </a:lnTo>
                  <a:lnTo>
                    <a:pt x="331" y="130"/>
                  </a:lnTo>
                  <a:lnTo>
                    <a:pt x="312" y="141"/>
                  </a:lnTo>
                  <a:lnTo>
                    <a:pt x="290" y="152"/>
                  </a:lnTo>
                  <a:lnTo>
                    <a:pt x="267" y="165"/>
                  </a:lnTo>
                  <a:lnTo>
                    <a:pt x="244" y="179"/>
                  </a:lnTo>
                  <a:lnTo>
                    <a:pt x="199" y="209"/>
                  </a:lnTo>
                  <a:lnTo>
                    <a:pt x="181" y="224"/>
                  </a:lnTo>
                  <a:lnTo>
                    <a:pt x="168" y="238"/>
                  </a:lnTo>
                  <a:lnTo>
                    <a:pt x="159" y="251"/>
                  </a:lnTo>
                  <a:lnTo>
                    <a:pt x="157" y="264"/>
                  </a:lnTo>
                  <a:lnTo>
                    <a:pt x="162" y="273"/>
                  </a:lnTo>
                  <a:lnTo>
                    <a:pt x="175" y="286"/>
                  </a:lnTo>
                  <a:lnTo>
                    <a:pt x="187" y="301"/>
                  </a:lnTo>
                  <a:lnTo>
                    <a:pt x="195" y="315"/>
                  </a:lnTo>
                  <a:lnTo>
                    <a:pt x="199" y="329"/>
                  </a:lnTo>
                  <a:lnTo>
                    <a:pt x="197" y="341"/>
                  </a:lnTo>
                  <a:lnTo>
                    <a:pt x="190" y="351"/>
                  </a:lnTo>
                  <a:lnTo>
                    <a:pt x="177" y="360"/>
                  </a:lnTo>
                  <a:lnTo>
                    <a:pt x="154" y="368"/>
                  </a:lnTo>
                  <a:lnTo>
                    <a:pt x="122" y="377"/>
                  </a:lnTo>
                  <a:lnTo>
                    <a:pt x="98" y="389"/>
                  </a:lnTo>
                  <a:lnTo>
                    <a:pt x="80" y="401"/>
                  </a:lnTo>
                  <a:lnTo>
                    <a:pt x="70" y="417"/>
                  </a:lnTo>
                  <a:lnTo>
                    <a:pt x="65" y="432"/>
                  </a:lnTo>
                  <a:lnTo>
                    <a:pt x="64" y="447"/>
                  </a:lnTo>
                  <a:lnTo>
                    <a:pt x="67" y="463"/>
                  </a:lnTo>
                  <a:lnTo>
                    <a:pt x="71" y="480"/>
                  </a:lnTo>
                  <a:lnTo>
                    <a:pt x="79" y="497"/>
                  </a:lnTo>
                  <a:lnTo>
                    <a:pt x="84" y="513"/>
                  </a:lnTo>
                  <a:lnTo>
                    <a:pt x="92" y="530"/>
                  </a:lnTo>
                  <a:lnTo>
                    <a:pt x="96" y="545"/>
                  </a:lnTo>
                  <a:lnTo>
                    <a:pt x="99" y="559"/>
                  </a:lnTo>
                  <a:lnTo>
                    <a:pt x="98" y="572"/>
                  </a:lnTo>
                  <a:lnTo>
                    <a:pt x="93" y="585"/>
                  </a:lnTo>
                  <a:lnTo>
                    <a:pt x="83" y="595"/>
                  </a:lnTo>
                  <a:lnTo>
                    <a:pt x="44" y="615"/>
                  </a:lnTo>
                  <a:lnTo>
                    <a:pt x="31" y="627"/>
                  </a:lnTo>
                  <a:lnTo>
                    <a:pt x="24" y="642"/>
                  </a:lnTo>
                  <a:lnTo>
                    <a:pt x="24" y="657"/>
                  </a:lnTo>
                  <a:lnTo>
                    <a:pt x="28" y="674"/>
                  </a:lnTo>
                  <a:lnTo>
                    <a:pt x="37" y="692"/>
                  </a:lnTo>
                  <a:lnTo>
                    <a:pt x="50" y="710"/>
                  </a:lnTo>
                  <a:lnTo>
                    <a:pt x="65" y="728"/>
                  </a:lnTo>
                  <a:lnTo>
                    <a:pt x="83" y="747"/>
                  </a:lnTo>
                  <a:lnTo>
                    <a:pt x="101" y="766"/>
                  </a:lnTo>
                  <a:lnTo>
                    <a:pt x="120" y="783"/>
                  </a:lnTo>
                  <a:lnTo>
                    <a:pt x="138" y="800"/>
                  </a:lnTo>
                  <a:lnTo>
                    <a:pt x="154" y="815"/>
                  </a:lnTo>
                  <a:lnTo>
                    <a:pt x="169" y="828"/>
                  </a:lnTo>
                  <a:lnTo>
                    <a:pt x="181" y="840"/>
                  </a:lnTo>
                  <a:lnTo>
                    <a:pt x="190" y="851"/>
                  </a:lnTo>
                  <a:lnTo>
                    <a:pt x="187" y="853"/>
                  </a:lnTo>
                  <a:lnTo>
                    <a:pt x="177" y="857"/>
                  </a:lnTo>
                  <a:lnTo>
                    <a:pt x="162" y="863"/>
                  </a:lnTo>
                  <a:lnTo>
                    <a:pt x="144" y="871"/>
                  </a:lnTo>
                  <a:lnTo>
                    <a:pt x="123" y="881"/>
                  </a:lnTo>
                  <a:lnTo>
                    <a:pt x="101" y="892"/>
                  </a:lnTo>
                  <a:lnTo>
                    <a:pt x="79" y="904"/>
                  </a:lnTo>
                  <a:lnTo>
                    <a:pt x="58" y="918"/>
                  </a:lnTo>
                  <a:lnTo>
                    <a:pt x="40" y="930"/>
                  </a:lnTo>
                  <a:lnTo>
                    <a:pt x="25" y="942"/>
                  </a:lnTo>
                  <a:lnTo>
                    <a:pt x="15" y="954"/>
                  </a:lnTo>
                  <a:lnTo>
                    <a:pt x="12" y="965"/>
                  </a:lnTo>
                  <a:lnTo>
                    <a:pt x="12" y="969"/>
                  </a:lnTo>
                  <a:lnTo>
                    <a:pt x="10" y="980"/>
                  </a:lnTo>
                  <a:lnTo>
                    <a:pt x="7" y="996"/>
                  </a:lnTo>
                  <a:lnTo>
                    <a:pt x="6" y="1015"/>
                  </a:lnTo>
                  <a:lnTo>
                    <a:pt x="4" y="1031"/>
                  </a:lnTo>
                  <a:lnTo>
                    <a:pt x="1" y="1048"/>
                  </a:lnTo>
                  <a:lnTo>
                    <a:pt x="0" y="1058"/>
                  </a:lnTo>
                  <a:lnTo>
                    <a:pt x="0" y="1063"/>
                  </a:lnTo>
                  <a:lnTo>
                    <a:pt x="3" y="1078"/>
                  </a:lnTo>
                  <a:lnTo>
                    <a:pt x="12" y="1096"/>
                  </a:lnTo>
                  <a:lnTo>
                    <a:pt x="26" y="1116"/>
                  </a:lnTo>
                  <a:lnTo>
                    <a:pt x="46" y="1137"/>
                  </a:lnTo>
                  <a:lnTo>
                    <a:pt x="68" y="1158"/>
                  </a:lnTo>
                  <a:lnTo>
                    <a:pt x="93" y="1181"/>
                  </a:lnTo>
                  <a:lnTo>
                    <a:pt x="119" y="1202"/>
                  </a:lnTo>
                  <a:lnTo>
                    <a:pt x="145" y="1222"/>
                  </a:lnTo>
                  <a:lnTo>
                    <a:pt x="171" y="1239"/>
                  </a:lnTo>
                  <a:lnTo>
                    <a:pt x="193" y="1254"/>
                  </a:lnTo>
                  <a:lnTo>
                    <a:pt x="212" y="1266"/>
                  </a:lnTo>
                  <a:lnTo>
                    <a:pt x="227" y="1273"/>
                  </a:lnTo>
                  <a:lnTo>
                    <a:pt x="248" y="1281"/>
                  </a:lnTo>
                  <a:lnTo>
                    <a:pt x="270" y="1287"/>
                  </a:lnTo>
                  <a:lnTo>
                    <a:pt x="293" y="1289"/>
                  </a:lnTo>
                  <a:lnTo>
                    <a:pt x="315" y="1289"/>
                  </a:lnTo>
                  <a:lnTo>
                    <a:pt x="337" y="1286"/>
                  </a:lnTo>
                  <a:lnTo>
                    <a:pt x="358" y="1279"/>
                  </a:lnTo>
                  <a:lnTo>
                    <a:pt x="374" y="1269"/>
                  </a:lnTo>
                  <a:lnTo>
                    <a:pt x="388" y="1254"/>
                  </a:lnTo>
                  <a:lnTo>
                    <a:pt x="397" y="1236"/>
                  </a:lnTo>
                  <a:lnTo>
                    <a:pt x="400" y="1211"/>
                  </a:lnTo>
                  <a:lnTo>
                    <a:pt x="403" y="1208"/>
                  </a:lnTo>
                  <a:lnTo>
                    <a:pt x="413" y="1205"/>
                  </a:lnTo>
                  <a:lnTo>
                    <a:pt x="428" y="1204"/>
                  </a:lnTo>
                  <a:lnTo>
                    <a:pt x="446" y="1202"/>
                  </a:lnTo>
                  <a:lnTo>
                    <a:pt x="490" y="1199"/>
                  </a:lnTo>
                  <a:lnTo>
                    <a:pt x="516" y="1198"/>
                  </a:lnTo>
                  <a:lnTo>
                    <a:pt x="539" y="1195"/>
                  </a:lnTo>
                  <a:lnTo>
                    <a:pt x="562" y="1190"/>
                  </a:lnTo>
                  <a:lnTo>
                    <a:pt x="583" y="1184"/>
                  </a:lnTo>
                  <a:lnTo>
                    <a:pt x="599" y="1178"/>
                  </a:lnTo>
                  <a:lnTo>
                    <a:pt x="612" y="1169"/>
                  </a:lnTo>
                  <a:lnTo>
                    <a:pt x="618" y="1158"/>
                  </a:lnTo>
                  <a:lnTo>
                    <a:pt x="620" y="1145"/>
                  </a:lnTo>
                  <a:lnTo>
                    <a:pt x="612" y="1128"/>
                  </a:lnTo>
                  <a:lnTo>
                    <a:pt x="602" y="1110"/>
                  </a:lnTo>
                  <a:lnTo>
                    <a:pt x="599" y="1096"/>
                  </a:lnTo>
                  <a:lnTo>
                    <a:pt x="599" y="1084"/>
                  </a:lnTo>
                  <a:lnTo>
                    <a:pt x="605" y="1074"/>
                  </a:lnTo>
                  <a:lnTo>
                    <a:pt x="614" y="1066"/>
                  </a:lnTo>
                  <a:lnTo>
                    <a:pt x="627" y="1060"/>
                  </a:lnTo>
                  <a:lnTo>
                    <a:pt x="642" y="1055"/>
                  </a:lnTo>
                  <a:lnTo>
                    <a:pt x="658" y="1049"/>
                  </a:lnTo>
                  <a:lnTo>
                    <a:pt x="675" y="1045"/>
                  </a:lnTo>
                  <a:lnTo>
                    <a:pt x="693" y="1040"/>
                  </a:lnTo>
                  <a:lnTo>
                    <a:pt x="710" y="1034"/>
                  </a:lnTo>
                  <a:lnTo>
                    <a:pt x="727" y="1027"/>
                  </a:lnTo>
                  <a:lnTo>
                    <a:pt x="742" y="1018"/>
                  </a:lnTo>
                  <a:lnTo>
                    <a:pt x="754" y="1007"/>
                  </a:lnTo>
                  <a:lnTo>
                    <a:pt x="762" y="993"/>
                  </a:lnTo>
                  <a:lnTo>
                    <a:pt x="767" y="975"/>
                  </a:lnTo>
                  <a:lnTo>
                    <a:pt x="768" y="955"/>
                  </a:lnTo>
                  <a:lnTo>
                    <a:pt x="764" y="931"/>
                  </a:lnTo>
                  <a:lnTo>
                    <a:pt x="754" y="902"/>
                  </a:lnTo>
                  <a:lnTo>
                    <a:pt x="739" y="868"/>
                  </a:lnTo>
                  <a:lnTo>
                    <a:pt x="724" y="839"/>
                  </a:lnTo>
                  <a:lnTo>
                    <a:pt x="710" y="816"/>
                  </a:lnTo>
                  <a:lnTo>
                    <a:pt x="699" y="796"/>
                  </a:lnTo>
                  <a:lnTo>
                    <a:pt x="690" y="780"/>
                  </a:lnTo>
                  <a:lnTo>
                    <a:pt x="684" y="766"/>
                  </a:lnTo>
                  <a:lnTo>
                    <a:pt x="679" y="754"/>
                  </a:lnTo>
                  <a:lnTo>
                    <a:pt x="679" y="740"/>
                  </a:lnTo>
                  <a:lnTo>
                    <a:pt x="684" y="728"/>
                  </a:lnTo>
                  <a:lnTo>
                    <a:pt x="691" y="713"/>
                  </a:lnTo>
                  <a:lnTo>
                    <a:pt x="705" y="695"/>
                  </a:lnTo>
                  <a:lnTo>
                    <a:pt x="722" y="674"/>
                  </a:lnTo>
                  <a:lnTo>
                    <a:pt x="746" y="648"/>
                  </a:lnTo>
                  <a:lnTo>
                    <a:pt x="768" y="619"/>
                  </a:lnTo>
                  <a:lnTo>
                    <a:pt x="785" y="586"/>
                  </a:lnTo>
                  <a:lnTo>
                    <a:pt x="795" y="551"/>
                  </a:lnTo>
                  <a:lnTo>
                    <a:pt x="801" y="515"/>
                  </a:lnTo>
                  <a:lnTo>
                    <a:pt x="800" y="477"/>
                  </a:lnTo>
                  <a:lnTo>
                    <a:pt x="792" y="441"/>
                  </a:lnTo>
                  <a:lnTo>
                    <a:pt x="780" y="406"/>
                  </a:lnTo>
                  <a:lnTo>
                    <a:pt x="761" y="374"/>
                  </a:lnTo>
                  <a:lnTo>
                    <a:pt x="737" y="345"/>
                  </a:lnTo>
                  <a:lnTo>
                    <a:pt x="722" y="329"/>
                  </a:lnTo>
                  <a:lnTo>
                    <a:pt x="713" y="314"/>
                  </a:lnTo>
                  <a:lnTo>
                    <a:pt x="710" y="301"/>
                  </a:lnTo>
                  <a:lnTo>
                    <a:pt x="712" y="289"/>
                  </a:lnTo>
                  <a:lnTo>
                    <a:pt x="716" y="277"/>
                  </a:lnTo>
                  <a:lnTo>
                    <a:pt x="739" y="245"/>
                  </a:lnTo>
                  <a:lnTo>
                    <a:pt x="745" y="233"/>
                  </a:lnTo>
                  <a:lnTo>
                    <a:pt x="749" y="220"/>
                  </a:lnTo>
                  <a:lnTo>
                    <a:pt x="751" y="206"/>
                  </a:lnTo>
                  <a:lnTo>
                    <a:pt x="748" y="191"/>
                  </a:lnTo>
                  <a:lnTo>
                    <a:pt x="739" y="173"/>
                  </a:lnTo>
                  <a:lnTo>
                    <a:pt x="724" y="153"/>
                  </a:lnTo>
                  <a:lnTo>
                    <a:pt x="702" y="130"/>
                  </a:lnTo>
                  <a:lnTo>
                    <a:pt x="694" y="121"/>
                  </a:lnTo>
                  <a:lnTo>
                    <a:pt x="693" y="114"/>
                  </a:lnTo>
                  <a:lnTo>
                    <a:pt x="696" y="106"/>
                  </a:lnTo>
                  <a:lnTo>
                    <a:pt x="718" y="88"/>
                  </a:lnTo>
                  <a:lnTo>
                    <a:pt x="724" y="82"/>
                  </a:lnTo>
                  <a:lnTo>
                    <a:pt x="725" y="76"/>
                  </a:lnTo>
                  <a:lnTo>
                    <a:pt x="721" y="70"/>
                  </a:lnTo>
                  <a:lnTo>
                    <a:pt x="710" y="62"/>
                  </a:lnTo>
                  <a:lnTo>
                    <a:pt x="690" y="55"/>
                  </a:lnTo>
                  <a:lnTo>
                    <a:pt x="670" y="47"/>
                  </a:lnTo>
                  <a:lnTo>
                    <a:pt x="648" y="40"/>
                  </a:lnTo>
                  <a:lnTo>
                    <a:pt x="624" y="30"/>
                  </a:lnTo>
                  <a:lnTo>
                    <a:pt x="599" y="23"/>
                  </a:lnTo>
                  <a:lnTo>
                    <a:pt x="572" y="15"/>
                  </a:lnTo>
                  <a:lnTo>
                    <a:pt x="545" y="9"/>
                  </a:lnTo>
                  <a:lnTo>
                    <a:pt x="519" y="5"/>
                  </a:lnTo>
                  <a:lnTo>
                    <a:pt x="493" y="2"/>
                  </a:lnTo>
                  <a:lnTo>
                    <a:pt x="470" y="0"/>
                  </a:lnTo>
                  <a:lnTo>
                    <a:pt x="447" y="3"/>
                  </a:lnTo>
                  <a:lnTo>
                    <a:pt x="428" y="9"/>
                  </a:lnTo>
                  <a:lnTo>
                    <a:pt x="412" y="18"/>
                  </a:lnTo>
                  <a:lnTo>
                    <a:pt x="400" y="33"/>
                  </a:lnTo>
                  <a:lnTo>
                    <a:pt x="392" y="52"/>
                  </a:lnTo>
                  <a:lnTo>
                    <a:pt x="389" y="76"/>
                  </a:lnTo>
                  <a:lnTo>
                    <a:pt x="386" y="83"/>
                  </a:lnTo>
                  <a:lnTo>
                    <a:pt x="377" y="92"/>
                  </a:lnTo>
                  <a:lnTo>
                    <a:pt x="368" y="103"/>
                  </a:lnTo>
                  <a:lnTo>
                    <a:pt x="360" y="112"/>
                  </a:lnTo>
                  <a:lnTo>
                    <a:pt x="357" y="120"/>
                  </a:lnTo>
                </a:path>
              </a:pathLst>
            </a:custGeom>
            <a:noFill/>
            <a:ln w="7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57" name="Freeform 72"/>
            <p:cNvSpPr>
              <a:spLocks noEditPoints="1"/>
            </p:cNvSpPr>
            <p:nvPr/>
          </p:nvSpPr>
          <p:spPr bwMode="auto">
            <a:xfrm>
              <a:off x="960" y="2927"/>
              <a:ext cx="83" cy="123"/>
            </a:xfrm>
            <a:custGeom>
              <a:avLst/>
              <a:gdLst>
                <a:gd name="T0" fmla="*/ 68 w 83"/>
                <a:gd name="T1" fmla="*/ 121 h 123"/>
                <a:gd name="T2" fmla="*/ 68 w 83"/>
                <a:gd name="T3" fmla="*/ 109 h 123"/>
                <a:gd name="T4" fmla="*/ 61 w 83"/>
                <a:gd name="T5" fmla="*/ 117 h 123"/>
                <a:gd name="T6" fmla="*/ 52 w 83"/>
                <a:gd name="T7" fmla="*/ 121 h 123"/>
                <a:gd name="T8" fmla="*/ 41 w 83"/>
                <a:gd name="T9" fmla="*/ 123 h 123"/>
                <a:gd name="T10" fmla="*/ 34 w 83"/>
                <a:gd name="T11" fmla="*/ 123 h 123"/>
                <a:gd name="T12" fmla="*/ 26 w 83"/>
                <a:gd name="T13" fmla="*/ 121 h 123"/>
                <a:gd name="T14" fmla="*/ 8 w 83"/>
                <a:gd name="T15" fmla="*/ 108 h 123"/>
                <a:gd name="T16" fmla="*/ 6 w 83"/>
                <a:gd name="T17" fmla="*/ 102 h 123"/>
                <a:gd name="T18" fmla="*/ 3 w 83"/>
                <a:gd name="T19" fmla="*/ 94 h 123"/>
                <a:gd name="T20" fmla="*/ 1 w 83"/>
                <a:gd name="T21" fmla="*/ 86 h 123"/>
                <a:gd name="T22" fmla="*/ 0 w 83"/>
                <a:gd name="T23" fmla="*/ 77 h 123"/>
                <a:gd name="T24" fmla="*/ 1 w 83"/>
                <a:gd name="T25" fmla="*/ 68 h 123"/>
                <a:gd name="T26" fmla="*/ 4 w 83"/>
                <a:gd name="T27" fmla="*/ 53 h 123"/>
                <a:gd name="T28" fmla="*/ 13 w 83"/>
                <a:gd name="T29" fmla="*/ 41 h 123"/>
                <a:gd name="T30" fmla="*/ 25 w 83"/>
                <a:gd name="T31" fmla="*/ 35 h 123"/>
                <a:gd name="T32" fmla="*/ 32 w 83"/>
                <a:gd name="T33" fmla="*/ 32 h 123"/>
                <a:gd name="T34" fmla="*/ 46 w 83"/>
                <a:gd name="T35" fmla="*/ 32 h 123"/>
                <a:gd name="T36" fmla="*/ 52 w 83"/>
                <a:gd name="T37" fmla="*/ 33 h 123"/>
                <a:gd name="T38" fmla="*/ 56 w 83"/>
                <a:gd name="T39" fmla="*/ 35 h 123"/>
                <a:gd name="T40" fmla="*/ 62 w 83"/>
                <a:gd name="T41" fmla="*/ 39 h 123"/>
                <a:gd name="T42" fmla="*/ 66 w 83"/>
                <a:gd name="T43" fmla="*/ 44 h 123"/>
                <a:gd name="T44" fmla="*/ 66 w 83"/>
                <a:gd name="T45" fmla="*/ 0 h 123"/>
                <a:gd name="T46" fmla="*/ 83 w 83"/>
                <a:gd name="T47" fmla="*/ 0 h 123"/>
                <a:gd name="T48" fmla="*/ 83 w 83"/>
                <a:gd name="T49" fmla="*/ 121 h 123"/>
                <a:gd name="T50" fmla="*/ 68 w 83"/>
                <a:gd name="T51" fmla="*/ 121 h 123"/>
                <a:gd name="T52" fmla="*/ 16 w 83"/>
                <a:gd name="T53" fmla="*/ 77 h 123"/>
                <a:gd name="T54" fmla="*/ 19 w 83"/>
                <a:gd name="T55" fmla="*/ 92 h 123"/>
                <a:gd name="T56" fmla="*/ 25 w 83"/>
                <a:gd name="T57" fmla="*/ 103 h 123"/>
                <a:gd name="T58" fmla="*/ 29 w 83"/>
                <a:gd name="T59" fmla="*/ 108 h 123"/>
                <a:gd name="T60" fmla="*/ 35 w 83"/>
                <a:gd name="T61" fmla="*/ 109 h 123"/>
                <a:gd name="T62" fmla="*/ 43 w 83"/>
                <a:gd name="T63" fmla="*/ 111 h 123"/>
                <a:gd name="T64" fmla="*/ 55 w 83"/>
                <a:gd name="T65" fmla="*/ 108 h 123"/>
                <a:gd name="T66" fmla="*/ 61 w 83"/>
                <a:gd name="T67" fmla="*/ 103 h 123"/>
                <a:gd name="T68" fmla="*/ 66 w 83"/>
                <a:gd name="T69" fmla="*/ 92 h 123"/>
                <a:gd name="T70" fmla="*/ 68 w 83"/>
                <a:gd name="T71" fmla="*/ 79 h 123"/>
                <a:gd name="T72" fmla="*/ 66 w 83"/>
                <a:gd name="T73" fmla="*/ 64 h 123"/>
                <a:gd name="T74" fmla="*/ 61 w 83"/>
                <a:gd name="T75" fmla="*/ 53 h 123"/>
                <a:gd name="T76" fmla="*/ 56 w 83"/>
                <a:gd name="T77" fmla="*/ 49 h 123"/>
                <a:gd name="T78" fmla="*/ 52 w 83"/>
                <a:gd name="T79" fmla="*/ 46 h 123"/>
                <a:gd name="T80" fmla="*/ 47 w 83"/>
                <a:gd name="T81" fmla="*/ 44 h 123"/>
                <a:gd name="T82" fmla="*/ 41 w 83"/>
                <a:gd name="T83" fmla="*/ 44 h 123"/>
                <a:gd name="T84" fmla="*/ 29 w 83"/>
                <a:gd name="T85" fmla="*/ 47 h 123"/>
                <a:gd name="T86" fmla="*/ 23 w 83"/>
                <a:gd name="T87" fmla="*/ 52 h 123"/>
                <a:gd name="T88" fmla="*/ 19 w 83"/>
                <a:gd name="T89" fmla="*/ 62 h 123"/>
                <a:gd name="T90" fmla="*/ 16 w 83"/>
                <a:gd name="T91" fmla="*/ 77 h 1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123"/>
                <a:gd name="T140" fmla="*/ 83 w 83"/>
                <a:gd name="T141" fmla="*/ 123 h 12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123">
                  <a:moveTo>
                    <a:pt x="68" y="121"/>
                  </a:moveTo>
                  <a:lnTo>
                    <a:pt x="68" y="109"/>
                  </a:lnTo>
                  <a:lnTo>
                    <a:pt x="61" y="117"/>
                  </a:lnTo>
                  <a:lnTo>
                    <a:pt x="52" y="121"/>
                  </a:lnTo>
                  <a:lnTo>
                    <a:pt x="41" y="123"/>
                  </a:lnTo>
                  <a:lnTo>
                    <a:pt x="34" y="123"/>
                  </a:lnTo>
                  <a:lnTo>
                    <a:pt x="26" y="121"/>
                  </a:lnTo>
                  <a:lnTo>
                    <a:pt x="8" y="108"/>
                  </a:lnTo>
                  <a:lnTo>
                    <a:pt x="6" y="102"/>
                  </a:lnTo>
                  <a:lnTo>
                    <a:pt x="3" y="94"/>
                  </a:lnTo>
                  <a:lnTo>
                    <a:pt x="1" y="86"/>
                  </a:lnTo>
                  <a:lnTo>
                    <a:pt x="0" y="77"/>
                  </a:lnTo>
                  <a:lnTo>
                    <a:pt x="1" y="68"/>
                  </a:lnTo>
                  <a:lnTo>
                    <a:pt x="4" y="53"/>
                  </a:lnTo>
                  <a:lnTo>
                    <a:pt x="13" y="41"/>
                  </a:lnTo>
                  <a:lnTo>
                    <a:pt x="25" y="35"/>
                  </a:lnTo>
                  <a:lnTo>
                    <a:pt x="32" y="32"/>
                  </a:lnTo>
                  <a:lnTo>
                    <a:pt x="46" y="32"/>
                  </a:lnTo>
                  <a:lnTo>
                    <a:pt x="52" y="33"/>
                  </a:lnTo>
                  <a:lnTo>
                    <a:pt x="56" y="35"/>
                  </a:lnTo>
                  <a:lnTo>
                    <a:pt x="62" y="39"/>
                  </a:lnTo>
                  <a:lnTo>
                    <a:pt x="66" y="44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83" y="121"/>
                  </a:lnTo>
                  <a:lnTo>
                    <a:pt x="68" y="121"/>
                  </a:lnTo>
                  <a:close/>
                  <a:moveTo>
                    <a:pt x="16" y="77"/>
                  </a:moveTo>
                  <a:lnTo>
                    <a:pt x="19" y="92"/>
                  </a:lnTo>
                  <a:lnTo>
                    <a:pt x="25" y="103"/>
                  </a:lnTo>
                  <a:lnTo>
                    <a:pt x="29" y="108"/>
                  </a:lnTo>
                  <a:lnTo>
                    <a:pt x="35" y="109"/>
                  </a:lnTo>
                  <a:lnTo>
                    <a:pt x="43" y="111"/>
                  </a:lnTo>
                  <a:lnTo>
                    <a:pt x="55" y="108"/>
                  </a:lnTo>
                  <a:lnTo>
                    <a:pt x="61" y="103"/>
                  </a:lnTo>
                  <a:lnTo>
                    <a:pt x="66" y="92"/>
                  </a:lnTo>
                  <a:lnTo>
                    <a:pt x="68" y="79"/>
                  </a:lnTo>
                  <a:lnTo>
                    <a:pt x="66" y="64"/>
                  </a:lnTo>
                  <a:lnTo>
                    <a:pt x="61" y="53"/>
                  </a:lnTo>
                  <a:lnTo>
                    <a:pt x="56" y="49"/>
                  </a:lnTo>
                  <a:lnTo>
                    <a:pt x="52" y="46"/>
                  </a:lnTo>
                  <a:lnTo>
                    <a:pt x="47" y="44"/>
                  </a:lnTo>
                  <a:lnTo>
                    <a:pt x="41" y="44"/>
                  </a:lnTo>
                  <a:lnTo>
                    <a:pt x="29" y="47"/>
                  </a:lnTo>
                  <a:lnTo>
                    <a:pt x="23" y="52"/>
                  </a:lnTo>
                  <a:lnTo>
                    <a:pt x="19" y="62"/>
                  </a:lnTo>
                  <a:lnTo>
                    <a:pt x="16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58" name="Freeform 73"/>
            <p:cNvSpPr>
              <a:spLocks/>
            </p:cNvSpPr>
            <p:nvPr/>
          </p:nvSpPr>
          <p:spPr bwMode="auto">
            <a:xfrm>
              <a:off x="1067" y="2926"/>
              <a:ext cx="44" cy="158"/>
            </a:xfrm>
            <a:custGeom>
              <a:avLst/>
              <a:gdLst>
                <a:gd name="T0" fmla="*/ 32 w 44"/>
                <a:gd name="T1" fmla="*/ 158 h 158"/>
                <a:gd name="T2" fmla="*/ 19 w 44"/>
                <a:gd name="T3" fmla="*/ 140 h 158"/>
                <a:gd name="T4" fmla="*/ 10 w 44"/>
                <a:gd name="T5" fmla="*/ 122 h 158"/>
                <a:gd name="T6" fmla="*/ 3 w 44"/>
                <a:gd name="T7" fmla="*/ 101 h 158"/>
                <a:gd name="T8" fmla="*/ 0 w 44"/>
                <a:gd name="T9" fmla="*/ 78 h 158"/>
                <a:gd name="T10" fmla="*/ 1 w 44"/>
                <a:gd name="T11" fmla="*/ 59 h 158"/>
                <a:gd name="T12" fmla="*/ 7 w 44"/>
                <a:gd name="T13" fmla="*/ 40 h 158"/>
                <a:gd name="T14" fmla="*/ 17 w 44"/>
                <a:gd name="T15" fmla="*/ 21 h 158"/>
                <a:gd name="T16" fmla="*/ 32 w 44"/>
                <a:gd name="T17" fmla="*/ 0 h 158"/>
                <a:gd name="T18" fmla="*/ 44 w 44"/>
                <a:gd name="T19" fmla="*/ 0 h 158"/>
                <a:gd name="T20" fmla="*/ 38 w 44"/>
                <a:gd name="T21" fmla="*/ 7 h 158"/>
                <a:gd name="T22" fmla="*/ 35 w 44"/>
                <a:gd name="T23" fmla="*/ 15 h 158"/>
                <a:gd name="T24" fmla="*/ 31 w 44"/>
                <a:gd name="T25" fmla="*/ 19 h 158"/>
                <a:gd name="T26" fmla="*/ 29 w 44"/>
                <a:gd name="T27" fmla="*/ 24 h 158"/>
                <a:gd name="T28" fmla="*/ 20 w 44"/>
                <a:gd name="T29" fmla="*/ 48 h 158"/>
                <a:gd name="T30" fmla="*/ 17 w 44"/>
                <a:gd name="T31" fmla="*/ 78 h 158"/>
                <a:gd name="T32" fmla="*/ 20 w 44"/>
                <a:gd name="T33" fmla="*/ 106 h 158"/>
                <a:gd name="T34" fmla="*/ 29 w 44"/>
                <a:gd name="T35" fmla="*/ 131 h 158"/>
                <a:gd name="T36" fmla="*/ 44 w 44"/>
                <a:gd name="T37" fmla="*/ 158 h 158"/>
                <a:gd name="T38" fmla="*/ 32 w 44"/>
                <a:gd name="T39" fmla="*/ 158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158"/>
                <a:gd name="T62" fmla="*/ 44 w 44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158">
                  <a:moveTo>
                    <a:pt x="32" y="158"/>
                  </a:moveTo>
                  <a:lnTo>
                    <a:pt x="19" y="140"/>
                  </a:lnTo>
                  <a:lnTo>
                    <a:pt x="10" y="122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1" y="59"/>
                  </a:lnTo>
                  <a:lnTo>
                    <a:pt x="7" y="40"/>
                  </a:lnTo>
                  <a:lnTo>
                    <a:pt x="17" y="21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29" y="24"/>
                  </a:lnTo>
                  <a:lnTo>
                    <a:pt x="20" y="48"/>
                  </a:lnTo>
                  <a:lnTo>
                    <a:pt x="17" y="78"/>
                  </a:lnTo>
                  <a:lnTo>
                    <a:pt x="20" y="106"/>
                  </a:lnTo>
                  <a:lnTo>
                    <a:pt x="29" y="131"/>
                  </a:lnTo>
                  <a:lnTo>
                    <a:pt x="44" y="158"/>
                  </a:lnTo>
                  <a:lnTo>
                    <a:pt x="32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59" name="Rectangle 74"/>
            <p:cNvSpPr>
              <a:spLocks noChangeArrowheads="1"/>
            </p:cNvSpPr>
            <p:nvPr/>
          </p:nvSpPr>
          <p:spPr bwMode="auto">
            <a:xfrm>
              <a:off x="1135" y="2927"/>
              <a:ext cx="16" cy="1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8860" name="Freeform 75"/>
            <p:cNvSpPr>
              <a:spLocks/>
            </p:cNvSpPr>
            <p:nvPr/>
          </p:nvSpPr>
          <p:spPr bwMode="auto">
            <a:xfrm>
              <a:off x="1180" y="2926"/>
              <a:ext cx="43" cy="158"/>
            </a:xfrm>
            <a:custGeom>
              <a:avLst/>
              <a:gdLst>
                <a:gd name="T0" fmla="*/ 12 w 43"/>
                <a:gd name="T1" fmla="*/ 158 h 158"/>
                <a:gd name="T2" fmla="*/ 0 w 43"/>
                <a:gd name="T3" fmla="*/ 158 h 158"/>
                <a:gd name="T4" fmla="*/ 14 w 43"/>
                <a:gd name="T5" fmla="*/ 131 h 158"/>
                <a:gd name="T6" fmla="*/ 23 w 43"/>
                <a:gd name="T7" fmla="*/ 106 h 158"/>
                <a:gd name="T8" fmla="*/ 26 w 43"/>
                <a:gd name="T9" fmla="*/ 78 h 158"/>
                <a:gd name="T10" fmla="*/ 22 w 43"/>
                <a:gd name="T11" fmla="*/ 48 h 158"/>
                <a:gd name="T12" fmla="*/ 20 w 43"/>
                <a:gd name="T13" fmla="*/ 39 h 158"/>
                <a:gd name="T14" fmla="*/ 14 w 43"/>
                <a:gd name="T15" fmla="*/ 24 h 158"/>
                <a:gd name="T16" fmla="*/ 9 w 43"/>
                <a:gd name="T17" fmla="*/ 15 h 158"/>
                <a:gd name="T18" fmla="*/ 0 w 43"/>
                <a:gd name="T19" fmla="*/ 0 h 158"/>
                <a:gd name="T20" fmla="*/ 12 w 43"/>
                <a:gd name="T21" fmla="*/ 0 h 158"/>
                <a:gd name="T22" fmla="*/ 26 w 43"/>
                <a:gd name="T23" fmla="*/ 21 h 158"/>
                <a:gd name="T24" fmla="*/ 35 w 43"/>
                <a:gd name="T25" fmla="*/ 40 h 158"/>
                <a:gd name="T26" fmla="*/ 41 w 43"/>
                <a:gd name="T27" fmla="*/ 59 h 158"/>
                <a:gd name="T28" fmla="*/ 43 w 43"/>
                <a:gd name="T29" fmla="*/ 78 h 158"/>
                <a:gd name="T30" fmla="*/ 41 w 43"/>
                <a:gd name="T31" fmla="*/ 101 h 158"/>
                <a:gd name="T32" fmla="*/ 34 w 43"/>
                <a:gd name="T33" fmla="*/ 122 h 158"/>
                <a:gd name="T34" fmla="*/ 23 w 43"/>
                <a:gd name="T35" fmla="*/ 140 h 158"/>
                <a:gd name="T36" fmla="*/ 12 w 43"/>
                <a:gd name="T37" fmla="*/ 158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158"/>
                <a:gd name="T59" fmla="*/ 43 w 43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158">
                  <a:moveTo>
                    <a:pt x="12" y="158"/>
                  </a:moveTo>
                  <a:lnTo>
                    <a:pt x="0" y="158"/>
                  </a:lnTo>
                  <a:lnTo>
                    <a:pt x="14" y="131"/>
                  </a:lnTo>
                  <a:lnTo>
                    <a:pt x="23" y="106"/>
                  </a:lnTo>
                  <a:lnTo>
                    <a:pt x="26" y="78"/>
                  </a:lnTo>
                  <a:lnTo>
                    <a:pt x="22" y="48"/>
                  </a:lnTo>
                  <a:lnTo>
                    <a:pt x="20" y="39"/>
                  </a:lnTo>
                  <a:lnTo>
                    <a:pt x="14" y="24"/>
                  </a:lnTo>
                  <a:lnTo>
                    <a:pt x="9" y="1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1"/>
                  </a:lnTo>
                  <a:lnTo>
                    <a:pt x="35" y="40"/>
                  </a:lnTo>
                  <a:lnTo>
                    <a:pt x="41" y="59"/>
                  </a:lnTo>
                  <a:lnTo>
                    <a:pt x="43" y="78"/>
                  </a:lnTo>
                  <a:lnTo>
                    <a:pt x="41" y="101"/>
                  </a:lnTo>
                  <a:lnTo>
                    <a:pt x="34" y="122"/>
                  </a:lnTo>
                  <a:lnTo>
                    <a:pt x="23" y="140"/>
                  </a:lnTo>
                  <a:lnTo>
                    <a:pt x="12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61" name="Rectangle 76"/>
            <p:cNvSpPr>
              <a:spLocks noChangeArrowheads="1"/>
            </p:cNvSpPr>
            <p:nvPr/>
          </p:nvSpPr>
          <p:spPr bwMode="auto">
            <a:xfrm>
              <a:off x="873" y="2803"/>
              <a:ext cx="482" cy="407"/>
            </a:xfrm>
            <a:prstGeom prst="rect">
              <a:avLst/>
            </a:prstGeom>
            <a:noFill/>
            <a:ln w="4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8862" name="Freeform 77"/>
            <p:cNvSpPr>
              <a:spLocks/>
            </p:cNvSpPr>
            <p:nvPr/>
          </p:nvSpPr>
          <p:spPr bwMode="auto">
            <a:xfrm>
              <a:off x="2012" y="2912"/>
              <a:ext cx="115" cy="156"/>
            </a:xfrm>
            <a:custGeom>
              <a:avLst/>
              <a:gdLst>
                <a:gd name="T0" fmla="*/ 0 w 115"/>
                <a:gd name="T1" fmla="*/ 156 h 156"/>
                <a:gd name="T2" fmla="*/ 0 w 115"/>
                <a:gd name="T3" fmla="*/ 0 h 156"/>
                <a:gd name="T4" fmla="*/ 112 w 115"/>
                <a:gd name="T5" fmla="*/ 0 h 156"/>
                <a:gd name="T6" fmla="*/ 112 w 115"/>
                <a:gd name="T7" fmla="*/ 18 h 156"/>
                <a:gd name="T8" fmla="*/ 21 w 115"/>
                <a:gd name="T9" fmla="*/ 18 h 156"/>
                <a:gd name="T10" fmla="*/ 21 w 115"/>
                <a:gd name="T11" fmla="*/ 67 h 156"/>
                <a:gd name="T12" fmla="*/ 106 w 115"/>
                <a:gd name="T13" fmla="*/ 67 h 156"/>
                <a:gd name="T14" fmla="*/ 106 w 115"/>
                <a:gd name="T15" fmla="*/ 85 h 156"/>
                <a:gd name="T16" fmla="*/ 21 w 115"/>
                <a:gd name="T17" fmla="*/ 85 h 156"/>
                <a:gd name="T18" fmla="*/ 21 w 115"/>
                <a:gd name="T19" fmla="*/ 138 h 156"/>
                <a:gd name="T20" fmla="*/ 115 w 115"/>
                <a:gd name="T21" fmla="*/ 138 h 156"/>
                <a:gd name="T22" fmla="*/ 115 w 115"/>
                <a:gd name="T23" fmla="*/ 156 h 156"/>
                <a:gd name="T24" fmla="*/ 0 w 115"/>
                <a:gd name="T25" fmla="*/ 156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56"/>
                <a:gd name="T41" fmla="*/ 115 w 115"/>
                <a:gd name="T42" fmla="*/ 156 h 1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56">
                  <a:moveTo>
                    <a:pt x="0" y="1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21" y="18"/>
                  </a:lnTo>
                  <a:lnTo>
                    <a:pt x="21" y="67"/>
                  </a:lnTo>
                  <a:lnTo>
                    <a:pt x="106" y="67"/>
                  </a:lnTo>
                  <a:lnTo>
                    <a:pt x="106" y="85"/>
                  </a:lnTo>
                  <a:lnTo>
                    <a:pt x="21" y="85"/>
                  </a:lnTo>
                  <a:lnTo>
                    <a:pt x="21" y="138"/>
                  </a:lnTo>
                  <a:lnTo>
                    <a:pt x="115" y="138"/>
                  </a:lnTo>
                  <a:lnTo>
                    <a:pt x="115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63" name="Rectangle 78"/>
            <p:cNvSpPr>
              <a:spLocks noChangeArrowheads="1"/>
            </p:cNvSpPr>
            <p:nvPr/>
          </p:nvSpPr>
          <p:spPr bwMode="auto">
            <a:xfrm>
              <a:off x="232" y="2803"/>
              <a:ext cx="322" cy="407"/>
            </a:xfrm>
            <a:prstGeom prst="rect">
              <a:avLst/>
            </a:prstGeom>
            <a:noFill/>
            <a:ln w="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8864" name="Freeform 79"/>
            <p:cNvSpPr>
              <a:spLocks/>
            </p:cNvSpPr>
            <p:nvPr/>
          </p:nvSpPr>
          <p:spPr bwMode="auto">
            <a:xfrm>
              <a:off x="329" y="2926"/>
              <a:ext cx="121" cy="158"/>
            </a:xfrm>
            <a:custGeom>
              <a:avLst/>
              <a:gdLst>
                <a:gd name="T0" fmla="*/ 101 w 121"/>
                <a:gd name="T1" fmla="*/ 0 h 158"/>
                <a:gd name="T2" fmla="*/ 121 w 121"/>
                <a:gd name="T3" fmla="*/ 0 h 158"/>
                <a:gd name="T4" fmla="*/ 121 w 121"/>
                <a:gd name="T5" fmla="*/ 90 h 158"/>
                <a:gd name="T6" fmla="*/ 119 w 121"/>
                <a:gd name="T7" fmla="*/ 110 h 158"/>
                <a:gd name="T8" fmla="*/ 116 w 121"/>
                <a:gd name="T9" fmla="*/ 127 h 158"/>
                <a:gd name="T10" fmla="*/ 113 w 121"/>
                <a:gd name="T11" fmla="*/ 133 h 158"/>
                <a:gd name="T12" fmla="*/ 109 w 121"/>
                <a:gd name="T13" fmla="*/ 139 h 158"/>
                <a:gd name="T14" fmla="*/ 103 w 121"/>
                <a:gd name="T15" fmla="*/ 145 h 158"/>
                <a:gd name="T16" fmla="*/ 97 w 121"/>
                <a:gd name="T17" fmla="*/ 149 h 158"/>
                <a:gd name="T18" fmla="*/ 80 w 121"/>
                <a:gd name="T19" fmla="*/ 155 h 158"/>
                <a:gd name="T20" fmla="*/ 61 w 121"/>
                <a:gd name="T21" fmla="*/ 158 h 158"/>
                <a:gd name="T22" fmla="*/ 42 w 121"/>
                <a:gd name="T23" fmla="*/ 157 h 158"/>
                <a:gd name="T24" fmla="*/ 25 w 121"/>
                <a:gd name="T25" fmla="*/ 151 h 158"/>
                <a:gd name="T26" fmla="*/ 14 w 121"/>
                <a:gd name="T27" fmla="*/ 142 h 158"/>
                <a:gd name="T28" fmla="*/ 11 w 121"/>
                <a:gd name="T29" fmla="*/ 136 h 158"/>
                <a:gd name="T30" fmla="*/ 6 w 121"/>
                <a:gd name="T31" fmla="*/ 128 h 158"/>
                <a:gd name="T32" fmla="*/ 2 w 121"/>
                <a:gd name="T33" fmla="*/ 112 h 158"/>
                <a:gd name="T34" fmla="*/ 0 w 121"/>
                <a:gd name="T35" fmla="*/ 90 h 158"/>
                <a:gd name="T36" fmla="*/ 0 w 121"/>
                <a:gd name="T37" fmla="*/ 0 h 158"/>
                <a:gd name="T38" fmla="*/ 21 w 121"/>
                <a:gd name="T39" fmla="*/ 0 h 158"/>
                <a:gd name="T40" fmla="*/ 21 w 121"/>
                <a:gd name="T41" fmla="*/ 89 h 158"/>
                <a:gd name="T42" fmla="*/ 22 w 121"/>
                <a:gd name="T43" fmla="*/ 107 h 158"/>
                <a:gd name="T44" fmla="*/ 24 w 121"/>
                <a:gd name="T45" fmla="*/ 119 h 158"/>
                <a:gd name="T46" fmla="*/ 27 w 121"/>
                <a:gd name="T47" fmla="*/ 125 h 158"/>
                <a:gd name="T48" fmla="*/ 31 w 121"/>
                <a:gd name="T49" fmla="*/ 130 h 158"/>
                <a:gd name="T50" fmla="*/ 37 w 121"/>
                <a:gd name="T51" fmla="*/ 134 h 158"/>
                <a:gd name="T52" fmla="*/ 43 w 121"/>
                <a:gd name="T53" fmla="*/ 137 h 158"/>
                <a:gd name="T54" fmla="*/ 51 w 121"/>
                <a:gd name="T55" fmla="*/ 139 h 158"/>
                <a:gd name="T56" fmla="*/ 60 w 121"/>
                <a:gd name="T57" fmla="*/ 140 h 158"/>
                <a:gd name="T58" fmla="*/ 79 w 121"/>
                <a:gd name="T59" fmla="*/ 137 h 158"/>
                <a:gd name="T60" fmla="*/ 91 w 121"/>
                <a:gd name="T61" fmla="*/ 130 h 158"/>
                <a:gd name="T62" fmla="*/ 97 w 121"/>
                <a:gd name="T63" fmla="*/ 121 h 158"/>
                <a:gd name="T64" fmla="*/ 100 w 121"/>
                <a:gd name="T65" fmla="*/ 107 h 158"/>
                <a:gd name="T66" fmla="*/ 101 w 121"/>
                <a:gd name="T67" fmla="*/ 89 h 158"/>
                <a:gd name="T68" fmla="*/ 101 w 121"/>
                <a:gd name="T69" fmla="*/ 0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1"/>
                <a:gd name="T106" fmla="*/ 0 h 158"/>
                <a:gd name="T107" fmla="*/ 121 w 121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1" h="158">
                  <a:moveTo>
                    <a:pt x="101" y="0"/>
                  </a:moveTo>
                  <a:lnTo>
                    <a:pt x="121" y="0"/>
                  </a:lnTo>
                  <a:lnTo>
                    <a:pt x="121" y="90"/>
                  </a:lnTo>
                  <a:lnTo>
                    <a:pt x="119" y="110"/>
                  </a:lnTo>
                  <a:lnTo>
                    <a:pt x="116" y="127"/>
                  </a:lnTo>
                  <a:lnTo>
                    <a:pt x="113" y="133"/>
                  </a:lnTo>
                  <a:lnTo>
                    <a:pt x="109" y="139"/>
                  </a:lnTo>
                  <a:lnTo>
                    <a:pt x="103" y="145"/>
                  </a:lnTo>
                  <a:lnTo>
                    <a:pt x="97" y="149"/>
                  </a:lnTo>
                  <a:lnTo>
                    <a:pt x="80" y="155"/>
                  </a:lnTo>
                  <a:lnTo>
                    <a:pt x="61" y="158"/>
                  </a:lnTo>
                  <a:lnTo>
                    <a:pt x="42" y="157"/>
                  </a:lnTo>
                  <a:lnTo>
                    <a:pt x="25" y="151"/>
                  </a:lnTo>
                  <a:lnTo>
                    <a:pt x="14" y="142"/>
                  </a:lnTo>
                  <a:lnTo>
                    <a:pt x="11" y="136"/>
                  </a:lnTo>
                  <a:lnTo>
                    <a:pt x="6" y="128"/>
                  </a:lnTo>
                  <a:lnTo>
                    <a:pt x="2" y="11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89"/>
                  </a:lnTo>
                  <a:lnTo>
                    <a:pt x="22" y="107"/>
                  </a:lnTo>
                  <a:lnTo>
                    <a:pt x="24" y="119"/>
                  </a:lnTo>
                  <a:lnTo>
                    <a:pt x="27" y="125"/>
                  </a:lnTo>
                  <a:lnTo>
                    <a:pt x="31" y="130"/>
                  </a:lnTo>
                  <a:lnTo>
                    <a:pt x="37" y="134"/>
                  </a:lnTo>
                  <a:lnTo>
                    <a:pt x="43" y="137"/>
                  </a:lnTo>
                  <a:lnTo>
                    <a:pt x="51" y="139"/>
                  </a:lnTo>
                  <a:lnTo>
                    <a:pt x="60" y="140"/>
                  </a:lnTo>
                  <a:lnTo>
                    <a:pt x="79" y="137"/>
                  </a:lnTo>
                  <a:lnTo>
                    <a:pt x="91" y="130"/>
                  </a:lnTo>
                  <a:lnTo>
                    <a:pt x="97" y="121"/>
                  </a:lnTo>
                  <a:lnTo>
                    <a:pt x="100" y="107"/>
                  </a:lnTo>
                  <a:lnTo>
                    <a:pt x="101" y="8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65" name="Freeform 80"/>
            <p:cNvSpPr>
              <a:spLocks/>
            </p:cNvSpPr>
            <p:nvPr/>
          </p:nvSpPr>
          <p:spPr bwMode="auto">
            <a:xfrm>
              <a:off x="644" y="2953"/>
              <a:ext cx="101" cy="103"/>
            </a:xfrm>
            <a:custGeom>
              <a:avLst/>
              <a:gdLst>
                <a:gd name="T0" fmla="*/ 42 w 101"/>
                <a:gd name="T1" fmla="*/ 103 h 103"/>
                <a:gd name="T2" fmla="*/ 42 w 101"/>
                <a:gd name="T3" fmla="*/ 60 h 103"/>
                <a:gd name="T4" fmla="*/ 0 w 101"/>
                <a:gd name="T5" fmla="*/ 60 h 103"/>
                <a:gd name="T6" fmla="*/ 0 w 101"/>
                <a:gd name="T7" fmla="*/ 42 h 103"/>
                <a:gd name="T8" fmla="*/ 42 w 101"/>
                <a:gd name="T9" fmla="*/ 42 h 103"/>
                <a:gd name="T10" fmla="*/ 42 w 101"/>
                <a:gd name="T11" fmla="*/ 0 h 103"/>
                <a:gd name="T12" fmla="*/ 60 w 101"/>
                <a:gd name="T13" fmla="*/ 0 h 103"/>
                <a:gd name="T14" fmla="*/ 60 w 101"/>
                <a:gd name="T15" fmla="*/ 42 h 103"/>
                <a:gd name="T16" fmla="*/ 101 w 101"/>
                <a:gd name="T17" fmla="*/ 42 h 103"/>
                <a:gd name="T18" fmla="*/ 101 w 101"/>
                <a:gd name="T19" fmla="*/ 60 h 103"/>
                <a:gd name="T20" fmla="*/ 60 w 101"/>
                <a:gd name="T21" fmla="*/ 60 h 103"/>
                <a:gd name="T22" fmla="*/ 60 w 101"/>
                <a:gd name="T23" fmla="*/ 103 h 103"/>
                <a:gd name="T24" fmla="*/ 42 w 101"/>
                <a:gd name="T25" fmla="*/ 103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3"/>
                <a:gd name="T41" fmla="*/ 101 w 10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3">
                  <a:moveTo>
                    <a:pt x="42" y="103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42" y="42"/>
                  </a:lnTo>
                  <a:lnTo>
                    <a:pt x="42" y="0"/>
                  </a:lnTo>
                  <a:lnTo>
                    <a:pt x="60" y="0"/>
                  </a:lnTo>
                  <a:lnTo>
                    <a:pt x="60" y="42"/>
                  </a:lnTo>
                  <a:lnTo>
                    <a:pt x="101" y="42"/>
                  </a:lnTo>
                  <a:lnTo>
                    <a:pt x="101" y="60"/>
                  </a:lnTo>
                  <a:lnTo>
                    <a:pt x="60" y="60"/>
                  </a:lnTo>
                  <a:lnTo>
                    <a:pt x="60" y="103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66" name="Freeform 81"/>
            <p:cNvSpPr>
              <a:spLocks/>
            </p:cNvSpPr>
            <p:nvPr/>
          </p:nvSpPr>
          <p:spPr bwMode="auto">
            <a:xfrm>
              <a:off x="1446" y="2953"/>
              <a:ext cx="101" cy="103"/>
            </a:xfrm>
            <a:custGeom>
              <a:avLst/>
              <a:gdLst>
                <a:gd name="T0" fmla="*/ 41 w 101"/>
                <a:gd name="T1" fmla="*/ 103 h 103"/>
                <a:gd name="T2" fmla="*/ 41 w 101"/>
                <a:gd name="T3" fmla="*/ 60 h 103"/>
                <a:gd name="T4" fmla="*/ 0 w 101"/>
                <a:gd name="T5" fmla="*/ 60 h 103"/>
                <a:gd name="T6" fmla="*/ 0 w 101"/>
                <a:gd name="T7" fmla="*/ 42 h 103"/>
                <a:gd name="T8" fmla="*/ 41 w 101"/>
                <a:gd name="T9" fmla="*/ 42 h 103"/>
                <a:gd name="T10" fmla="*/ 41 w 101"/>
                <a:gd name="T11" fmla="*/ 0 h 103"/>
                <a:gd name="T12" fmla="*/ 59 w 101"/>
                <a:gd name="T13" fmla="*/ 0 h 103"/>
                <a:gd name="T14" fmla="*/ 59 w 101"/>
                <a:gd name="T15" fmla="*/ 42 h 103"/>
                <a:gd name="T16" fmla="*/ 101 w 101"/>
                <a:gd name="T17" fmla="*/ 42 h 103"/>
                <a:gd name="T18" fmla="*/ 101 w 101"/>
                <a:gd name="T19" fmla="*/ 60 h 103"/>
                <a:gd name="T20" fmla="*/ 59 w 101"/>
                <a:gd name="T21" fmla="*/ 60 h 103"/>
                <a:gd name="T22" fmla="*/ 59 w 101"/>
                <a:gd name="T23" fmla="*/ 103 h 103"/>
                <a:gd name="T24" fmla="*/ 41 w 101"/>
                <a:gd name="T25" fmla="*/ 103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3"/>
                <a:gd name="T41" fmla="*/ 101 w 10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3">
                  <a:moveTo>
                    <a:pt x="41" y="103"/>
                  </a:moveTo>
                  <a:lnTo>
                    <a:pt x="41" y="60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41" y="42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59" y="42"/>
                  </a:lnTo>
                  <a:lnTo>
                    <a:pt x="101" y="42"/>
                  </a:lnTo>
                  <a:lnTo>
                    <a:pt x="101" y="60"/>
                  </a:lnTo>
                  <a:lnTo>
                    <a:pt x="59" y="60"/>
                  </a:lnTo>
                  <a:lnTo>
                    <a:pt x="59" y="103"/>
                  </a:lnTo>
                  <a:lnTo>
                    <a:pt x="41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67" name="Rectangle 82"/>
            <p:cNvSpPr>
              <a:spLocks noChangeArrowheads="1"/>
            </p:cNvSpPr>
            <p:nvPr/>
          </p:nvSpPr>
          <p:spPr bwMode="auto">
            <a:xfrm>
              <a:off x="2556" y="2986"/>
              <a:ext cx="82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8868" name="Freeform 83"/>
            <p:cNvSpPr>
              <a:spLocks/>
            </p:cNvSpPr>
            <p:nvPr/>
          </p:nvSpPr>
          <p:spPr bwMode="auto">
            <a:xfrm>
              <a:off x="2634" y="2951"/>
              <a:ext cx="83" cy="84"/>
            </a:xfrm>
            <a:custGeom>
              <a:avLst/>
              <a:gdLst>
                <a:gd name="T0" fmla="*/ 83 w 83"/>
                <a:gd name="T1" fmla="*/ 41 h 84"/>
                <a:gd name="T2" fmla="*/ 0 w 83"/>
                <a:gd name="T3" fmla="*/ 0 h 84"/>
                <a:gd name="T4" fmla="*/ 0 w 83"/>
                <a:gd name="T5" fmla="*/ 84 h 84"/>
                <a:gd name="T6" fmla="*/ 83 w 83"/>
                <a:gd name="T7" fmla="*/ 41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84"/>
                <a:gd name="T14" fmla="*/ 83 w 83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84">
                  <a:moveTo>
                    <a:pt x="83" y="41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83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69" name="Rectangle 84"/>
            <p:cNvSpPr>
              <a:spLocks noChangeArrowheads="1"/>
            </p:cNvSpPr>
            <p:nvPr/>
          </p:nvSpPr>
          <p:spPr bwMode="auto">
            <a:xfrm>
              <a:off x="3014" y="2927"/>
              <a:ext cx="17" cy="1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8870" name="Rectangle 85"/>
            <p:cNvSpPr>
              <a:spLocks noChangeArrowheads="1"/>
            </p:cNvSpPr>
            <p:nvPr/>
          </p:nvSpPr>
          <p:spPr bwMode="auto">
            <a:xfrm>
              <a:off x="2797" y="2844"/>
              <a:ext cx="481" cy="327"/>
            </a:xfrm>
            <a:prstGeom prst="rect">
              <a:avLst/>
            </a:prstGeom>
            <a:noFill/>
            <a:ln w="4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8871" name="Rectangle 86"/>
            <p:cNvSpPr>
              <a:spLocks noChangeArrowheads="1"/>
            </p:cNvSpPr>
            <p:nvPr/>
          </p:nvSpPr>
          <p:spPr bwMode="auto">
            <a:xfrm>
              <a:off x="2797" y="2844"/>
              <a:ext cx="481" cy="327"/>
            </a:xfrm>
            <a:prstGeom prst="rect">
              <a:avLst/>
            </a:prstGeom>
            <a:noFill/>
            <a:ln w="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8872" name="Freeform 87"/>
            <p:cNvSpPr>
              <a:spLocks/>
            </p:cNvSpPr>
            <p:nvPr/>
          </p:nvSpPr>
          <p:spPr bwMode="auto">
            <a:xfrm>
              <a:off x="3639" y="2394"/>
              <a:ext cx="800" cy="1289"/>
            </a:xfrm>
            <a:custGeom>
              <a:avLst/>
              <a:gdLst>
                <a:gd name="T0" fmla="*/ 330 w 800"/>
                <a:gd name="T1" fmla="*/ 130 h 1289"/>
                <a:gd name="T2" fmla="*/ 242 w 800"/>
                <a:gd name="T3" fmla="*/ 179 h 1289"/>
                <a:gd name="T4" fmla="*/ 181 w 800"/>
                <a:gd name="T5" fmla="*/ 224 h 1289"/>
                <a:gd name="T6" fmla="*/ 156 w 800"/>
                <a:gd name="T7" fmla="*/ 264 h 1289"/>
                <a:gd name="T8" fmla="*/ 187 w 800"/>
                <a:gd name="T9" fmla="*/ 301 h 1289"/>
                <a:gd name="T10" fmla="*/ 196 w 800"/>
                <a:gd name="T11" fmla="*/ 341 h 1289"/>
                <a:gd name="T12" fmla="*/ 153 w 800"/>
                <a:gd name="T13" fmla="*/ 368 h 1289"/>
                <a:gd name="T14" fmla="*/ 79 w 800"/>
                <a:gd name="T15" fmla="*/ 401 h 1289"/>
                <a:gd name="T16" fmla="*/ 62 w 800"/>
                <a:gd name="T17" fmla="*/ 447 h 1289"/>
                <a:gd name="T18" fmla="*/ 77 w 800"/>
                <a:gd name="T19" fmla="*/ 497 h 1289"/>
                <a:gd name="T20" fmla="*/ 95 w 800"/>
                <a:gd name="T21" fmla="*/ 545 h 1289"/>
                <a:gd name="T22" fmla="*/ 92 w 800"/>
                <a:gd name="T23" fmla="*/ 585 h 1289"/>
                <a:gd name="T24" fmla="*/ 30 w 800"/>
                <a:gd name="T25" fmla="*/ 627 h 1289"/>
                <a:gd name="T26" fmla="*/ 27 w 800"/>
                <a:gd name="T27" fmla="*/ 674 h 1289"/>
                <a:gd name="T28" fmla="*/ 82 w 800"/>
                <a:gd name="T29" fmla="*/ 747 h 1289"/>
                <a:gd name="T30" fmla="*/ 138 w 800"/>
                <a:gd name="T31" fmla="*/ 800 h 1289"/>
                <a:gd name="T32" fmla="*/ 181 w 800"/>
                <a:gd name="T33" fmla="*/ 840 h 1289"/>
                <a:gd name="T34" fmla="*/ 177 w 800"/>
                <a:gd name="T35" fmla="*/ 857 h 1289"/>
                <a:gd name="T36" fmla="*/ 123 w 800"/>
                <a:gd name="T37" fmla="*/ 881 h 1289"/>
                <a:gd name="T38" fmla="*/ 58 w 800"/>
                <a:gd name="T39" fmla="*/ 918 h 1289"/>
                <a:gd name="T40" fmla="*/ 15 w 800"/>
                <a:gd name="T41" fmla="*/ 954 h 1289"/>
                <a:gd name="T42" fmla="*/ 10 w 800"/>
                <a:gd name="T43" fmla="*/ 980 h 1289"/>
                <a:gd name="T44" fmla="*/ 4 w 800"/>
                <a:gd name="T45" fmla="*/ 1031 h 1289"/>
                <a:gd name="T46" fmla="*/ 0 w 800"/>
                <a:gd name="T47" fmla="*/ 1063 h 1289"/>
                <a:gd name="T48" fmla="*/ 27 w 800"/>
                <a:gd name="T49" fmla="*/ 1116 h 1289"/>
                <a:gd name="T50" fmla="*/ 93 w 800"/>
                <a:gd name="T51" fmla="*/ 1181 h 1289"/>
                <a:gd name="T52" fmla="*/ 169 w 800"/>
                <a:gd name="T53" fmla="*/ 1239 h 1289"/>
                <a:gd name="T54" fmla="*/ 226 w 800"/>
                <a:gd name="T55" fmla="*/ 1273 h 1289"/>
                <a:gd name="T56" fmla="*/ 293 w 800"/>
                <a:gd name="T57" fmla="*/ 1289 h 1289"/>
                <a:gd name="T58" fmla="*/ 357 w 800"/>
                <a:gd name="T59" fmla="*/ 1279 h 1289"/>
                <a:gd name="T60" fmla="*/ 397 w 800"/>
                <a:gd name="T61" fmla="*/ 1236 h 1289"/>
                <a:gd name="T62" fmla="*/ 413 w 800"/>
                <a:gd name="T63" fmla="*/ 1205 h 1289"/>
                <a:gd name="T64" fmla="*/ 467 w 800"/>
                <a:gd name="T65" fmla="*/ 1201 h 1289"/>
                <a:gd name="T66" fmla="*/ 560 w 800"/>
                <a:gd name="T67" fmla="*/ 1190 h 1289"/>
                <a:gd name="T68" fmla="*/ 611 w 800"/>
                <a:gd name="T69" fmla="*/ 1169 h 1289"/>
                <a:gd name="T70" fmla="*/ 611 w 800"/>
                <a:gd name="T71" fmla="*/ 1128 h 1289"/>
                <a:gd name="T72" fmla="*/ 599 w 800"/>
                <a:gd name="T73" fmla="*/ 1084 h 1289"/>
                <a:gd name="T74" fmla="*/ 626 w 800"/>
                <a:gd name="T75" fmla="*/ 1060 h 1289"/>
                <a:gd name="T76" fmla="*/ 693 w 800"/>
                <a:gd name="T77" fmla="*/ 1040 h 1289"/>
                <a:gd name="T78" fmla="*/ 742 w 800"/>
                <a:gd name="T79" fmla="*/ 1018 h 1289"/>
                <a:gd name="T80" fmla="*/ 767 w 800"/>
                <a:gd name="T81" fmla="*/ 975 h 1289"/>
                <a:gd name="T82" fmla="*/ 754 w 800"/>
                <a:gd name="T83" fmla="*/ 902 h 1289"/>
                <a:gd name="T84" fmla="*/ 711 w 800"/>
                <a:gd name="T85" fmla="*/ 816 h 1289"/>
                <a:gd name="T86" fmla="*/ 682 w 800"/>
                <a:gd name="T87" fmla="*/ 766 h 1289"/>
                <a:gd name="T88" fmla="*/ 682 w 800"/>
                <a:gd name="T89" fmla="*/ 728 h 1289"/>
                <a:gd name="T90" fmla="*/ 721 w 800"/>
                <a:gd name="T91" fmla="*/ 674 h 1289"/>
                <a:gd name="T92" fmla="*/ 785 w 800"/>
                <a:gd name="T93" fmla="*/ 586 h 1289"/>
                <a:gd name="T94" fmla="*/ 798 w 800"/>
                <a:gd name="T95" fmla="*/ 477 h 1289"/>
                <a:gd name="T96" fmla="*/ 761 w 800"/>
                <a:gd name="T97" fmla="*/ 374 h 1289"/>
                <a:gd name="T98" fmla="*/ 713 w 800"/>
                <a:gd name="T99" fmla="*/ 314 h 1289"/>
                <a:gd name="T100" fmla="*/ 716 w 800"/>
                <a:gd name="T101" fmla="*/ 277 h 1289"/>
                <a:gd name="T102" fmla="*/ 745 w 800"/>
                <a:gd name="T103" fmla="*/ 233 h 1289"/>
                <a:gd name="T104" fmla="*/ 746 w 800"/>
                <a:gd name="T105" fmla="*/ 191 h 1289"/>
                <a:gd name="T106" fmla="*/ 700 w 800"/>
                <a:gd name="T107" fmla="*/ 130 h 1289"/>
                <a:gd name="T108" fmla="*/ 696 w 800"/>
                <a:gd name="T109" fmla="*/ 106 h 1289"/>
                <a:gd name="T110" fmla="*/ 724 w 800"/>
                <a:gd name="T111" fmla="*/ 76 h 1289"/>
                <a:gd name="T112" fmla="*/ 688 w 800"/>
                <a:gd name="T113" fmla="*/ 55 h 1289"/>
                <a:gd name="T114" fmla="*/ 623 w 800"/>
                <a:gd name="T115" fmla="*/ 30 h 1289"/>
                <a:gd name="T116" fmla="*/ 544 w 800"/>
                <a:gd name="T117" fmla="*/ 9 h 1289"/>
                <a:gd name="T118" fmla="*/ 468 w 800"/>
                <a:gd name="T119" fmla="*/ 0 h 1289"/>
                <a:gd name="T120" fmla="*/ 410 w 800"/>
                <a:gd name="T121" fmla="*/ 18 h 1289"/>
                <a:gd name="T122" fmla="*/ 388 w 800"/>
                <a:gd name="T123" fmla="*/ 76 h 1289"/>
                <a:gd name="T124" fmla="*/ 367 w 800"/>
                <a:gd name="T125" fmla="*/ 103 h 1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0"/>
                <a:gd name="T190" fmla="*/ 0 h 1289"/>
                <a:gd name="T191" fmla="*/ 800 w 800"/>
                <a:gd name="T192" fmla="*/ 1289 h 12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0" h="1289">
                  <a:moveTo>
                    <a:pt x="355" y="120"/>
                  </a:moveTo>
                  <a:lnTo>
                    <a:pt x="345" y="124"/>
                  </a:lnTo>
                  <a:lnTo>
                    <a:pt x="330" y="130"/>
                  </a:lnTo>
                  <a:lnTo>
                    <a:pt x="311" y="141"/>
                  </a:lnTo>
                  <a:lnTo>
                    <a:pt x="290" y="152"/>
                  </a:lnTo>
                  <a:lnTo>
                    <a:pt x="242" y="179"/>
                  </a:lnTo>
                  <a:lnTo>
                    <a:pt x="220" y="194"/>
                  </a:lnTo>
                  <a:lnTo>
                    <a:pt x="199" y="209"/>
                  </a:lnTo>
                  <a:lnTo>
                    <a:pt x="181" y="224"/>
                  </a:lnTo>
                  <a:lnTo>
                    <a:pt x="168" y="238"/>
                  </a:lnTo>
                  <a:lnTo>
                    <a:pt x="159" y="251"/>
                  </a:lnTo>
                  <a:lnTo>
                    <a:pt x="156" y="264"/>
                  </a:lnTo>
                  <a:lnTo>
                    <a:pt x="162" y="273"/>
                  </a:lnTo>
                  <a:lnTo>
                    <a:pt x="175" y="286"/>
                  </a:lnTo>
                  <a:lnTo>
                    <a:pt x="187" y="301"/>
                  </a:lnTo>
                  <a:lnTo>
                    <a:pt x="195" y="315"/>
                  </a:lnTo>
                  <a:lnTo>
                    <a:pt x="198" y="329"/>
                  </a:lnTo>
                  <a:lnTo>
                    <a:pt x="196" y="341"/>
                  </a:lnTo>
                  <a:lnTo>
                    <a:pt x="189" y="351"/>
                  </a:lnTo>
                  <a:lnTo>
                    <a:pt x="175" y="360"/>
                  </a:lnTo>
                  <a:lnTo>
                    <a:pt x="153" y="368"/>
                  </a:lnTo>
                  <a:lnTo>
                    <a:pt x="120" y="377"/>
                  </a:lnTo>
                  <a:lnTo>
                    <a:pt x="96" y="389"/>
                  </a:lnTo>
                  <a:lnTo>
                    <a:pt x="79" y="401"/>
                  </a:lnTo>
                  <a:lnTo>
                    <a:pt x="68" y="417"/>
                  </a:lnTo>
                  <a:lnTo>
                    <a:pt x="64" y="432"/>
                  </a:lnTo>
                  <a:lnTo>
                    <a:pt x="62" y="447"/>
                  </a:lnTo>
                  <a:lnTo>
                    <a:pt x="65" y="463"/>
                  </a:lnTo>
                  <a:lnTo>
                    <a:pt x="70" y="480"/>
                  </a:lnTo>
                  <a:lnTo>
                    <a:pt x="77" y="497"/>
                  </a:lnTo>
                  <a:lnTo>
                    <a:pt x="83" y="513"/>
                  </a:lnTo>
                  <a:lnTo>
                    <a:pt x="91" y="530"/>
                  </a:lnTo>
                  <a:lnTo>
                    <a:pt x="95" y="545"/>
                  </a:lnTo>
                  <a:lnTo>
                    <a:pt x="98" y="559"/>
                  </a:lnTo>
                  <a:lnTo>
                    <a:pt x="96" y="572"/>
                  </a:lnTo>
                  <a:lnTo>
                    <a:pt x="92" y="585"/>
                  </a:lnTo>
                  <a:lnTo>
                    <a:pt x="82" y="595"/>
                  </a:lnTo>
                  <a:lnTo>
                    <a:pt x="43" y="615"/>
                  </a:lnTo>
                  <a:lnTo>
                    <a:pt x="30" y="627"/>
                  </a:lnTo>
                  <a:lnTo>
                    <a:pt x="24" y="642"/>
                  </a:lnTo>
                  <a:lnTo>
                    <a:pt x="22" y="657"/>
                  </a:lnTo>
                  <a:lnTo>
                    <a:pt x="27" y="674"/>
                  </a:lnTo>
                  <a:lnTo>
                    <a:pt x="37" y="692"/>
                  </a:lnTo>
                  <a:lnTo>
                    <a:pt x="49" y="710"/>
                  </a:lnTo>
                  <a:lnTo>
                    <a:pt x="82" y="747"/>
                  </a:lnTo>
                  <a:lnTo>
                    <a:pt x="101" y="766"/>
                  </a:lnTo>
                  <a:lnTo>
                    <a:pt x="119" y="783"/>
                  </a:lnTo>
                  <a:lnTo>
                    <a:pt x="138" y="800"/>
                  </a:lnTo>
                  <a:lnTo>
                    <a:pt x="154" y="815"/>
                  </a:lnTo>
                  <a:lnTo>
                    <a:pt x="169" y="828"/>
                  </a:lnTo>
                  <a:lnTo>
                    <a:pt x="181" y="840"/>
                  </a:lnTo>
                  <a:lnTo>
                    <a:pt x="190" y="851"/>
                  </a:lnTo>
                  <a:lnTo>
                    <a:pt x="187" y="853"/>
                  </a:lnTo>
                  <a:lnTo>
                    <a:pt x="177" y="857"/>
                  </a:lnTo>
                  <a:lnTo>
                    <a:pt x="162" y="863"/>
                  </a:lnTo>
                  <a:lnTo>
                    <a:pt x="144" y="871"/>
                  </a:lnTo>
                  <a:lnTo>
                    <a:pt x="123" y="881"/>
                  </a:lnTo>
                  <a:lnTo>
                    <a:pt x="101" y="892"/>
                  </a:lnTo>
                  <a:lnTo>
                    <a:pt x="79" y="904"/>
                  </a:lnTo>
                  <a:lnTo>
                    <a:pt x="58" y="918"/>
                  </a:lnTo>
                  <a:lnTo>
                    <a:pt x="40" y="930"/>
                  </a:lnTo>
                  <a:lnTo>
                    <a:pt x="25" y="942"/>
                  </a:lnTo>
                  <a:lnTo>
                    <a:pt x="15" y="954"/>
                  </a:lnTo>
                  <a:lnTo>
                    <a:pt x="12" y="965"/>
                  </a:lnTo>
                  <a:lnTo>
                    <a:pt x="12" y="969"/>
                  </a:lnTo>
                  <a:lnTo>
                    <a:pt x="10" y="980"/>
                  </a:lnTo>
                  <a:lnTo>
                    <a:pt x="7" y="996"/>
                  </a:lnTo>
                  <a:lnTo>
                    <a:pt x="6" y="1015"/>
                  </a:lnTo>
                  <a:lnTo>
                    <a:pt x="4" y="1031"/>
                  </a:lnTo>
                  <a:lnTo>
                    <a:pt x="1" y="1048"/>
                  </a:lnTo>
                  <a:lnTo>
                    <a:pt x="0" y="1058"/>
                  </a:lnTo>
                  <a:lnTo>
                    <a:pt x="0" y="1063"/>
                  </a:lnTo>
                  <a:lnTo>
                    <a:pt x="3" y="1078"/>
                  </a:lnTo>
                  <a:lnTo>
                    <a:pt x="12" y="1096"/>
                  </a:lnTo>
                  <a:lnTo>
                    <a:pt x="27" y="1116"/>
                  </a:lnTo>
                  <a:lnTo>
                    <a:pt x="46" y="1137"/>
                  </a:lnTo>
                  <a:lnTo>
                    <a:pt x="68" y="1158"/>
                  </a:lnTo>
                  <a:lnTo>
                    <a:pt x="93" y="1181"/>
                  </a:lnTo>
                  <a:lnTo>
                    <a:pt x="119" y="1202"/>
                  </a:lnTo>
                  <a:lnTo>
                    <a:pt x="144" y="1222"/>
                  </a:lnTo>
                  <a:lnTo>
                    <a:pt x="169" y="1239"/>
                  </a:lnTo>
                  <a:lnTo>
                    <a:pt x="192" y="1254"/>
                  </a:lnTo>
                  <a:lnTo>
                    <a:pt x="211" y="1266"/>
                  </a:lnTo>
                  <a:lnTo>
                    <a:pt x="226" y="1273"/>
                  </a:lnTo>
                  <a:lnTo>
                    <a:pt x="247" y="1281"/>
                  </a:lnTo>
                  <a:lnTo>
                    <a:pt x="269" y="1287"/>
                  </a:lnTo>
                  <a:lnTo>
                    <a:pt x="293" y="1289"/>
                  </a:lnTo>
                  <a:lnTo>
                    <a:pt x="315" y="1289"/>
                  </a:lnTo>
                  <a:lnTo>
                    <a:pt x="337" y="1286"/>
                  </a:lnTo>
                  <a:lnTo>
                    <a:pt x="357" y="1279"/>
                  </a:lnTo>
                  <a:lnTo>
                    <a:pt x="374" y="1269"/>
                  </a:lnTo>
                  <a:lnTo>
                    <a:pt x="388" y="1254"/>
                  </a:lnTo>
                  <a:lnTo>
                    <a:pt x="397" y="1236"/>
                  </a:lnTo>
                  <a:lnTo>
                    <a:pt x="400" y="1211"/>
                  </a:lnTo>
                  <a:lnTo>
                    <a:pt x="403" y="1208"/>
                  </a:lnTo>
                  <a:lnTo>
                    <a:pt x="413" y="1205"/>
                  </a:lnTo>
                  <a:lnTo>
                    <a:pt x="427" y="1204"/>
                  </a:lnTo>
                  <a:lnTo>
                    <a:pt x="446" y="1202"/>
                  </a:lnTo>
                  <a:lnTo>
                    <a:pt x="467" y="1201"/>
                  </a:lnTo>
                  <a:lnTo>
                    <a:pt x="514" y="1198"/>
                  </a:lnTo>
                  <a:lnTo>
                    <a:pt x="538" y="1195"/>
                  </a:lnTo>
                  <a:lnTo>
                    <a:pt x="560" y="1190"/>
                  </a:lnTo>
                  <a:lnTo>
                    <a:pt x="581" y="1184"/>
                  </a:lnTo>
                  <a:lnTo>
                    <a:pt x="598" y="1178"/>
                  </a:lnTo>
                  <a:lnTo>
                    <a:pt x="611" y="1169"/>
                  </a:lnTo>
                  <a:lnTo>
                    <a:pt x="618" y="1158"/>
                  </a:lnTo>
                  <a:lnTo>
                    <a:pt x="618" y="1145"/>
                  </a:lnTo>
                  <a:lnTo>
                    <a:pt x="611" y="1128"/>
                  </a:lnTo>
                  <a:lnTo>
                    <a:pt x="602" y="1110"/>
                  </a:lnTo>
                  <a:lnTo>
                    <a:pt x="598" y="1096"/>
                  </a:lnTo>
                  <a:lnTo>
                    <a:pt x="599" y="1084"/>
                  </a:lnTo>
                  <a:lnTo>
                    <a:pt x="605" y="1074"/>
                  </a:lnTo>
                  <a:lnTo>
                    <a:pt x="614" y="1066"/>
                  </a:lnTo>
                  <a:lnTo>
                    <a:pt x="626" y="1060"/>
                  </a:lnTo>
                  <a:lnTo>
                    <a:pt x="641" y="1055"/>
                  </a:lnTo>
                  <a:lnTo>
                    <a:pt x="657" y="1049"/>
                  </a:lnTo>
                  <a:lnTo>
                    <a:pt x="693" y="1040"/>
                  </a:lnTo>
                  <a:lnTo>
                    <a:pt x="711" y="1034"/>
                  </a:lnTo>
                  <a:lnTo>
                    <a:pt x="727" y="1027"/>
                  </a:lnTo>
                  <a:lnTo>
                    <a:pt x="742" y="1018"/>
                  </a:lnTo>
                  <a:lnTo>
                    <a:pt x="754" y="1007"/>
                  </a:lnTo>
                  <a:lnTo>
                    <a:pt x="763" y="993"/>
                  </a:lnTo>
                  <a:lnTo>
                    <a:pt x="767" y="975"/>
                  </a:lnTo>
                  <a:lnTo>
                    <a:pt x="769" y="955"/>
                  </a:lnTo>
                  <a:lnTo>
                    <a:pt x="764" y="931"/>
                  </a:lnTo>
                  <a:lnTo>
                    <a:pt x="754" y="902"/>
                  </a:lnTo>
                  <a:lnTo>
                    <a:pt x="737" y="868"/>
                  </a:lnTo>
                  <a:lnTo>
                    <a:pt x="724" y="839"/>
                  </a:lnTo>
                  <a:lnTo>
                    <a:pt x="711" y="816"/>
                  </a:lnTo>
                  <a:lnTo>
                    <a:pt x="699" y="796"/>
                  </a:lnTo>
                  <a:lnTo>
                    <a:pt x="690" y="780"/>
                  </a:lnTo>
                  <a:lnTo>
                    <a:pt x="682" y="766"/>
                  </a:lnTo>
                  <a:lnTo>
                    <a:pt x="679" y="754"/>
                  </a:lnTo>
                  <a:lnTo>
                    <a:pt x="679" y="740"/>
                  </a:lnTo>
                  <a:lnTo>
                    <a:pt x="682" y="728"/>
                  </a:lnTo>
                  <a:lnTo>
                    <a:pt x="691" y="713"/>
                  </a:lnTo>
                  <a:lnTo>
                    <a:pt x="703" y="695"/>
                  </a:lnTo>
                  <a:lnTo>
                    <a:pt x="721" y="674"/>
                  </a:lnTo>
                  <a:lnTo>
                    <a:pt x="745" y="648"/>
                  </a:lnTo>
                  <a:lnTo>
                    <a:pt x="767" y="619"/>
                  </a:lnTo>
                  <a:lnTo>
                    <a:pt x="785" y="586"/>
                  </a:lnTo>
                  <a:lnTo>
                    <a:pt x="795" y="551"/>
                  </a:lnTo>
                  <a:lnTo>
                    <a:pt x="800" y="515"/>
                  </a:lnTo>
                  <a:lnTo>
                    <a:pt x="798" y="477"/>
                  </a:lnTo>
                  <a:lnTo>
                    <a:pt x="792" y="441"/>
                  </a:lnTo>
                  <a:lnTo>
                    <a:pt x="779" y="406"/>
                  </a:lnTo>
                  <a:lnTo>
                    <a:pt x="761" y="374"/>
                  </a:lnTo>
                  <a:lnTo>
                    <a:pt x="737" y="345"/>
                  </a:lnTo>
                  <a:lnTo>
                    <a:pt x="722" y="329"/>
                  </a:lnTo>
                  <a:lnTo>
                    <a:pt x="713" y="314"/>
                  </a:lnTo>
                  <a:lnTo>
                    <a:pt x="711" y="301"/>
                  </a:lnTo>
                  <a:lnTo>
                    <a:pt x="712" y="289"/>
                  </a:lnTo>
                  <a:lnTo>
                    <a:pt x="716" y="277"/>
                  </a:lnTo>
                  <a:lnTo>
                    <a:pt x="722" y="267"/>
                  </a:lnTo>
                  <a:lnTo>
                    <a:pt x="737" y="245"/>
                  </a:lnTo>
                  <a:lnTo>
                    <a:pt x="745" y="233"/>
                  </a:lnTo>
                  <a:lnTo>
                    <a:pt x="748" y="220"/>
                  </a:lnTo>
                  <a:lnTo>
                    <a:pt x="749" y="206"/>
                  </a:lnTo>
                  <a:lnTo>
                    <a:pt x="746" y="191"/>
                  </a:lnTo>
                  <a:lnTo>
                    <a:pt x="737" y="173"/>
                  </a:lnTo>
                  <a:lnTo>
                    <a:pt x="722" y="153"/>
                  </a:lnTo>
                  <a:lnTo>
                    <a:pt x="700" y="130"/>
                  </a:lnTo>
                  <a:lnTo>
                    <a:pt x="693" y="121"/>
                  </a:lnTo>
                  <a:lnTo>
                    <a:pt x="693" y="114"/>
                  </a:lnTo>
                  <a:lnTo>
                    <a:pt x="696" y="106"/>
                  </a:lnTo>
                  <a:lnTo>
                    <a:pt x="718" y="88"/>
                  </a:lnTo>
                  <a:lnTo>
                    <a:pt x="722" y="82"/>
                  </a:lnTo>
                  <a:lnTo>
                    <a:pt x="724" y="76"/>
                  </a:lnTo>
                  <a:lnTo>
                    <a:pt x="721" y="70"/>
                  </a:lnTo>
                  <a:lnTo>
                    <a:pt x="709" y="62"/>
                  </a:lnTo>
                  <a:lnTo>
                    <a:pt x="688" y="55"/>
                  </a:lnTo>
                  <a:lnTo>
                    <a:pt x="669" y="47"/>
                  </a:lnTo>
                  <a:lnTo>
                    <a:pt x="647" y="40"/>
                  </a:lnTo>
                  <a:lnTo>
                    <a:pt x="623" y="30"/>
                  </a:lnTo>
                  <a:lnTo>
                    <a:pt x="598" y="23"/>
                  </a:lnTo>
                  <a:lnTo>
                    <a:pt x="571" y="15"/>
                  </a:lnTo>
                  <a:lnTo>
                    <a:pt x="544" y="9"/>
                  </a:lnTo>
                  <a:lnTo>
                    <a:pt x="517" y="5"/>
                  </a:lnTo>
                  <a:lnTo>
                    <a:pt x="492" y="2"/>
                  </a:lnTo>
                  <a:lnTo>
                    <a:pt x="468" y="0"/>
                  </a:lnTo>
                  <a:lnTo>
                    <a:pt x="446" y="3"/>
                  </a:lnTo>
                  <a:lnTo>
                    <a:pt x="427" y="9"/>
                  </a:lnTo>
                  <a:lnTo>
                    <a:pt x="410" y="18"/>
                  </a:lnTo>
                  <a:lnTo>
                    <a:pt x="398" y="33"/>
                  </a:lnTo>
                  <a:lnTo>
                    <a:pt x="391" y="52"/>
                  </a:lnTo>
                  <a:lnTo>
                    <a:pt x="388" y="76"/>
                  </a:lnTo>
                  <a:lnTo>
                    <a:pt x="385" y="83"/>
                  </a:lnTo>
                  <a:lnTo>
                    <a:pt x="376" y="92"/>
                  </a:lnTo>
                  <a:lnTo>
                    <a:pt x="367" y="103"/>
                  </a:lnTo>
                  <a:lnTo>
                    <a:pt x="358" y="112"/>
                  </a:lnTo>
                  <a:lnTo>
                    <a:pt x="355" y="120"/>
                  </a:lnTo>
                </a:path>
              </a:pathLst>
            </a:custGeom>
            <a:noFill/>
            <a:ln w="7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73" name="Freeform 88"/>
            <p:cNvSpPr>
              <a:spLocks/>
            </p:cNvSpPr>
            <p:nvPr/>
          </p:nvSpPr>
          <p:spPr bwMode="auto">
            <a:xfrm>
              <a:off x="3975" y="2912"/>
              <a:ext cx="114" cy="156"/>
            </a:xfrm>
            <a:custGeom>
              <a:avLst/>
              <a:gdLst>
                <a:gd name="T0" fmla="*/ 0 w 114"/>
                <a:gd name="T1" fmla="*/ 156 h 156"/>
                <a:gd name="T2" fmla="*/ 0 w 114"/>
                <a:gd name="T3" fmla="*/ 0 h 156"/>
                <a:gd name="T4" fmla="*/ 111 w 114"/>
                <a:gd name="T5" fmla="*/ 0 h 156"/>
                <a:gd name="T6" fmla="*/ 111 w 114"/>
                <a:gd name="T7" fmla="*/ 18 h 156"/>
                <a:gd name="T8" fmla="*/ 21 w 114"/>
                <a:gd name="T9" fmla="*/ 18 h 156"/>
                <a:gd name="T10" fmla="*/ 21 w 114"/>
                <a:gd name="T11" fmla="*/ 67 h 156"/>
                <a:gd name="T12" fmla="*/ 105 w 114"/>
                <a:gd name="T13" fmla="*/ 67 h 156"/>
                <a:gd name="T14" fmla="*/ 105 w 114"/>
                <a:gd name="T15" fmla="*/ 85 h 156"/>
                <a:gd name="T16" fmla="*/ 21 w 114"/>
                <a:gd name="T17" fmla="*/ 85 h 156"/>
                <a:gd name="T18" fmla="*/ 21 w 114"/>
                <a:gd name="T19" fmla="*/ 138 h 156"/>
                <a:gd name="T20" fmla="*/ 114 w 114"/>
                <a:gd name="T21" fmla="*/ 138 h 156"/>
                <a:gd name="T22" fmla="*/ 114 w 114"/>
                <a:gd name="T23" fmla="*/ 156 h 156"/>
                <a:gd name="T24" fmla="*/ 0 w 114"/>
                <a:gd name="T25" fmla="*/ 156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56"/>
                <a:gd name="T41" fmla="*/ 114 w 114"/>
                <a:gd name="T42" fmla="*/ 156 h 1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56">
                  <a:moveTo>
                    <a:pt x="0" y="156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18"/>
                  </a:lnTo>
                  <a:lnTo>
                    <a:pt x="21" y="18"/>
                  </a:lnTo>
                  <a:lnTo>
                    <a:pt x="21" y="67"/>
                  </a:lnTo>
                  <a:lnTo>
                    <a:pt x="105" y="67"/>
                  </a:lnTo>
                  <a:lnTo>
                    <a:pt x="105" y="85"/>
                  </a:lnTo>
                  <a:lnTo>
                    <a:pt x="21" y="85"/>
                  </a:lnTo>
                  <a:lnTo>
                    <a:pt x="21" y="138"/>
                  </a:lnTo>
                  <a:lnTo>
                    <a:pt x="114" y="138"/>
                  </a:lnTo>
                  <a:lnTo>
                    <a:pt x="114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74" name="Freeform 91"/>
            <p:cNvSpPr>
              <a:spLocks/>
            </p:cNvSpPr>
            <p:nvPr/>
          </p:nvSpPr>
          <p:spPr bwMode="auto">
            <a:xfrm>
              <a:off x="3410" y="2953"/>
              <a:ext cx="101" cy="103"/>
            </a:xfrm>
            <a:custGeom>
              <a:avLst/>
              <a:gdLst>
                <a:gd name="T0" fmla="*/ 41 w 101"/>
                <a:gd name="T1" fmla="*/ 103 h 103"/>
                <a:gd name="T2" fmla="*/ 41 w 101"/>
                <a:gd name="T3" fmla="*/ 60 h 103"/>
                <a:gd name="T4" fmla="*/ 0 w 101"/>
                <a:gd name="T5" fmla="*/ 60 h 103"/>
                <a:gd name="T6" fmla="*/ 0 w 101"/>
                <a:gd name="T7" fmla="*/ 42 h 103"/>
                <a:gd name="T8" fmla="*/ 41 w 101"/>
                <a:gd name="T9" fmla="*/ 42 h 103"/>
                <a:gd name="T10" fmla="*/ 41 w 101"/>
                <a:gd name="T11" fmla="*/ 0 h 103"/>
                <a:gd name="T12" fmla="*/ 59 w 101"/>
                <a:gd name="T13" fmla="*/ 0 h 103"/>
                <a:gd name="T14" fmla="*/ 59 w 101"/>
                <a:gd name="T15" fmla="*/ 42 h 103"/>
                <a:gd name="T16" fmla="*/ 101 w 101"/>
                <a:gd name="T17" fmla="*/ 42 h 103"/>
                <a:gd name="T18" fmla="*/ 101 w 101"/>
                <a:gd name="T19" fmla="*/ 60 h 103"/>
                <a:gd name="T20" fmla="*/ 59 w 101"/>
                <a:gd name="T21" fmla="*/ 60 h 103"/>
                <a:gd name="T22" fmla="*/ 59 w 101"/>
                <a:gd name="T23" fmla="*/ 103 h 103"/>
                <a:gd name="T24" fmla="*/ 41 w 101"/>
                <a:gd name="T25" fmla="*/ 103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3"/>
                <a:gd name="T41" fmla="*/ 101 w 10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3">
                  <a:moveTo>
                    <a:pt x="41" y="103"/>
                  </a:moveTo>
                  <a:lnTo>
                    <a:pt x="41" y="60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41" y="42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59" y="42"/>
                  </a:lnTo>
                  <a:lnTo>
                    <a:pt x="101" y="42"/>
                  </a:lnTo>
                  <a:lnTo>
                    <a:pt x="101" y="60"/>
                  </a:lnTo>
                  <a:lnTo>
                    <a:pt x="59" y="60"/>
                  </a:lnTo>
                  <a:lnTo>
                    <a:pt x="59" y="103"/>
                  </a:lnTo>
                  <a:lnTo>
                    <a:pt x="41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75" name="Rectangle 92"/>
            <p:cNvSpPr>
              <a:spLocks noChangeArrowheads="1"/>
            </p:cNvSpPr>
            <p:nvPr/>
          </p:nvSpPr>
          <p:spPr bwMode="auto">
            <a:xfrm>
              <a:off x="4800" y="2803"/>
              <a:ext cx="320" cy="407"/>
            </a:xfrm>
            <a:prstGeom prst="rect">
              <a:avLst/>
            </a:prstGeom>
            <a:noFill/>
            <a:ln w="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8876" name="Freeform 93"/>
            <p:cNvSpPr>
              <a:spLocks/>
            </p:cNvSpPr>
            <p:nvPr/>
          </p:nvSpPr>
          <p:spPr bwMode="auto">
            <a:xfrm>
              <a:off x="4891" y="2924"/>
              <a:ext cx="122" cy="162"/>
            </a:xfrm>
            <a:custGeom>
              <a:avLst/>
              <a:gdLst>
                <a:gd name="T0" fmla="*/ 19 w 122"/>
                <a:gd name="T1" fmla="*/ 108 h 162"/>
                <a:gd name="T2" fmla="*/ 24 w 122"/>
                <a:gd name="T3" fmla="*/ 121 h 162"/>
                <a:gd name="T4" fmla="*/ 35 w 122"/>
                <a:gd name="T5" fmla="*/ 135 h 162"/>
                <a:gd name="T6" fmla="*/ 49 w 122"/>
                <a:gd name="T7" fmla="*/ 141 h 162"/>
                <a:gd name="T8" fmla="*/ 65 w 122"/>
                <a:gd name="T9" fmla="*/ 144 h 162"/>
                <a:gd name="T10" fmla="*/ 79 w 122"/>
                <a:gd name="T11" fmla="*/ 142 h 162"/>
                <a:gd name="T12" fmla="*/ 95 w 122"/>
                <a:gd name="T13" fmla="*/ 133 h 162"/>
                <a:gd name="T14" fmla="*/ 102 w 122"/>
                <a:gd name="T15" fmla="*/ 124 h 162"/>
                <a:gd name="T16" fmla="*/ 101 w 122"/>
                <a:gd name="T17" fmla="*/ 108 h 162"/>
                <a:gd name="T18" fmla="*/ 95 w 122"/>
                <a:gd name="T19" fmla="*/ 100 h 162"/>
                <a:gd name="T20" fmla="*/ 84 w 122"/>
                <a:gd name="T21" fmla="*/ 95 h 162"/>
                <a:gd name="T22" fmla="*/ 58 w 122"/>
                <a:gd name="T23" fmla="*/ 88 h 162"/>
                <a:gd name="T24" fmla="*/ 28 w 122"/>
                <a:gd name="T25" fmla="*/ 77 h 162"/>
                <a:gd name="T26" fmla="*/ 12 w 122"/>
                <a:gd name="T27" fmla="*/ 62 h 162"/>
                <a:gd name="T28" fmla="*/ 6 w 122"/>
                <a:gd name="T29" fmla="*/ 44 h 162"/>
                <a:gd name="T30" fmla="*/ 13 w 122"/>
                <a:gd name="T31" fmla="*/ 21 h 162"/>
                <a:gd name="T32" fmla="*/ 32 w 122"/>
                <a:gd name="T33" fmla="*/ 6 h 162"/>
                <a:gd name="T34" fmla="*/ 61 w 122"/>
                <a:gd name="T35" fmla="*/ 0 h 162"/>
                <a:gd name="T36" fmla="*/ 90 w 122"/>
                <a:gd name="T37" fmla="*/ 6 h 162"/>
                <a:gd name="T38" fmla="*/ 105 w 122"/>
                <a:gd name="T39" fmla="*/ 17 h 162"/>
                <a:gd name="T40" fmla="*/ 116 w 122"/>
                <a:gd name="T41" fmla="*/ 35 h 162"/>
                <a:gd name="T42" fmla="*/ 98 w 122"/>
                <a:gd name="T43" fmla="*/ 49 h 162"/>
                <a:gd name="T44" fmla="*/ 95 w 122"/>
                <a:gd name="T45" fmla="*/ 35 h 162"/>
                <a:gd name="T46" fmla="*/ 87 w 122"/>
                <a:gd name="T47" fmla="*/ 26 h 162"/>
                <a:gd name="T48" fmla="*/ 61 w 122"/>
                <a:gd name="T49" fmla="*/ 18 h 162"/>
                <a:gd name="T50" fmla="*/ 34 w 122"/>
                <a:gd name="T51" fmla="*/ 26 h 162"/>
                <a:gd name="T52" fmla="*/ 27 w 122"/>
                <a:gd name="T53" fmla="*/ 36 h 162"/>
                <a:gd name="T54" fmla="*/ 28 w 122"/>
                <a:gd name="T55" fmla="*/ 52 h 162"/>
                <a:gd name="T56" fmla="*/ 43 w 122"/>
                <a:gd name="T57" fmla="*/ 62 h 162"/>
                <a:gd name="T58" fmla="*/ 83 w 122"/>
                <a:gd name="T59" fmla="*/ 73 h 162"/>
                <a:gd name="T60" fmla="*/ 111 w 122"/>
                <a:gd name="T61" fmla="*/ 86 h 162"/>
                <a:gd name="T62" fmla="*/ 122 w 122"/>
                <a:gd name="T63" fmla="*/ 108 h 162"/>
                <a:gd name="T64" fmla="*/ 116 w 122"/>
                <a:gd name="T65" fmla="*/ 138 h 162"/>
                <a:gd name="T66" fmla="*/ 104 w 122"/>
                <a:gd name="T67" fmla="*/ 151 h 162"/>
                <a:gd name="T68" fmla="*/ 82 w 122"/>
                <a:gd name="T69" fmla="*/ 160 h 162"/>
                <a:gd name="T70" fmla="*/ 46 w 122"/>
                <a:gd name="T71" fmla="*/ 160 h 162"/>
                <a:gd name="T72" fmla="*/ 22 w 122"/>
                <a:gd name="T73" fmla="*/ 151 h 162"/>
                <a:gd name="T74" fmla="*/ 9 w 122"/>
                <a:gd name="T75" fmla="*/ 136 h 162"/>
                <a:gd name="T76" fmla="*/ 0 w 122"/>
                <a:gd name="T77" fmla="*/ 109 h 1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2"/>
                <a:gd name="T118" fmla="*/ 0 h 162"/>
                <a:gd name="T119" fmla="*/ 122 w 122"/>
                <a:gd name="T120" fmla="*/ 162 h 1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2" h="162">
                  <a:moveTo>
                    <a:pt x="0" y="109"/>
                  </a:moveTo>
                  <a:lnTo>
                    <a:pt x="19" y="108"/>
                  </a:lnTo>
                  <a:lnTo>
                    <a:pt x="21" y="115"/>
                  </a:lnTo>
                  <a:lnTo>
                    <a:pt x="24" y="121"/>
                  </a:lnTo>
                  <a:lnTo>
                    <a:pt x="29" y="130"/>
                  </a:lnTo>
                  <a:lnTo>
                    <a:pt x="35" y="135"/>
                  </a:lnTo>
                  <a:lnTo>
                    <a:pt x="41" y="138"/>
                  </a:lnTo>
                  <a:lnTo>
                    <a:pt x="49" y="141"/>
                  </a:lnTo>
                  <a:lnTo>
                    <a:pt x="56" y="142"/>
                  </a:lnTo>
                  <a:lnTo>
                    <a:pt x="65" y="144"/>
                  </a:lnTo>
                  <a:lnTo>
                    <a:pt x="73" y="142"/>
                  </a:lnTo>
                  <a:lnTo>
                    <a:pt x="79" y="142"/>
                  </a:lnTo>
                  <a:lnTo>
                    <a:pt x="90" y="136"/>
                  </a:lnTo>
                  <a:lnTo>
                    <a:pt x="95" y="133"/>
                  </a:lnTo>
                  <a:lnTo>
                    <a:pt x="98" y="130"/>
                  </a:lnTo>
                  <a:lnTo>
                    <a:pt x="102" y="124"/>
                  </a:lnTo>
                  <a:lnTo>
                    <a:pt x="102" y="112"/>
                  </a:lnTo>
                  <a:lnTo>
                    <a:pt x="101" y="108"/>
                  </a:lnTo>
                  <a:lnTo>
                    <a:pt x="98" y="105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4" y="95"/>
                  </a:lnTo>
                  <a:lnTo>
                    <a:pt x="74" y="92"/>
                  </a:lnTo>
                  <a:lnTo>
                    <a:pt x="58" y="88"/>
                  </a:lnTo>
                  <a:lnTo>
                    <a:pt x="40" y="82"/>
                  </a:lnTo>
                  <a:lnTo>
                    <a:pt x="28" y="77"/>
                  </a:lnTo>
                  <a:lnTo>
                    <a:pt x="16" y="68"/>
                  </a:lnTo>
                  <a:lnTo>
                    <a:pt x="12" y="62"/>
                  </a:lnTo>
                  <a:lnTo>
                    <a:pt x="9" y="56"/>
                  </a:lnTo>
                  <a:lnTo>
                    <a:pt x="6" y="44"/>
                  </a:lnTo>
                  <a:lnTo>
                    <a:pt x="9" y="29"/>
                  </a:lnTo>
                  <a:lnTo>
                    <a:pt x="13" y="21"/>
                  </a:lnTo>
                  <a:lnTo>
                    <a:pt x="18" y="15"/>
                  </a:lnTo>
                  <a:lnTo>
                    <a:pt x="32" y="6"/>
                  </a:lnTo>
                  <a:lnTo>
                    <a:pt x="46" y="2"/>
                  </a:lnTo>
                  <a:lnTo>
                    <a:pt x="61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98" y="11"/>
                  </a:lnTo>
                  <a:lnTo>
                    <a:pt x="105" y="17"/>
                  </a:lnTo>
                  <a:lnTo>
                    <a:pt x="110" y="23"/>
                  </a:lnTo>
                  <a:lnTo>
                    <a:pt x="116" y="35"/>
                  </a:lnTo>
                  <a:lnTo>
                    <a:pt x="117" y="47"/>
                  </a:lnTo>
                  <a:lnTo>
                    <a:pt x="98" y="49"/>
                  </a:lnTo>
                  <a:lnTo>
                    <a:pt x="96" y="41"/>
                  </a:lnTo>
                  <a:lnTo>
                    <a:pt x="95" y="35"/>
                  </a:lnTo>
                  <a:lnTo>
                    <a:pt x="92" y="30"/>
                  </a:lnTo>
                  <a:lnTo>
                    <a:pt x="87" y="26"/>
                  </a:lnTo>
                  <a:lnTo>
                    <a:pt x="77" y="21"/>
                  </a:lnTo>
                  <a:lnTo>
                    <a:pt x="61" y="18"/>
                  </a:lnTo>
                  <a:lnTo>
                    <a:pt x="44" y="20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7" y="36"/>
                  </a:lnTo>
                  <a:lnTo>
                    <a:pt x="27" y="47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43" y="62"/>
                  </a:lnTo>
                  <a:lnTo>
                    <a:pt x="62" y="67"/>
                  </a:lnTo>
                  <a:lnTo>
                    <a:pt x="83" y="73"/>
                  </a:lnTo>
                  <a:lnTo>
                    <a:pt x="96" y="77"/>
                  </a:lnTo>
                  <a:lnTo>
                    <a:pt x="111" y="86"/>
                  </a:lnTo>
                  <a:lnTo>
                    <a:pt x="116" y="92"/>
                  </a:lnTo>
                  <a:lnTo>
                    <a:pt x="122" y="108"/>
                  </a:lnTo>
                  <a:lnTo>
                    <a:pt x="122" y="123"/>
                  </a:lnTo>
                  <a:lnTo>
                    <a:pt x="116" y="138"/>
                  </a:lnTo>
                  <a:lnTo>
                    <a:pt x="110" y="145"/>
                  </a:lnTo>
                  <a:lnTo>
                    <a:pt x="104" y="151"/>
                  </a:lnTo>
                  <a:lnTo>
                    <a:pt x="95" y="156"/>
                  </a:lnTo>
                  <a:lnTo>
                    <a:pt x="82" y="160"/>
                  </a:lnTo>
                  <a:lnTo>
                    <a:pt x="65" y="162"/>
                  </a:lnTo>
                  <a:lnTo>
                    <a:pt x="46" y="160"/>
                  </a:lnTo>
                  <a:lnTo>
                    <a:pt x="31" y="156"/>
                  </a:lnTo>
                  <a:lnTo>
                    <a:pt x="22" y="151"/>
                  </a:lnTo>
                  <a:lnTo>
                    <a:pt x="15" y="144"/>
                  </a:lnTo>
                  <a:lnTo>
                    <a:pt x="9" y="136"/>
                  </a:lnTo>
                  <a:lnTo>
                    <a:pt x="3" y="12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877" name="Rectangle 94"/>
            <p:cNvSpPr>
              <a:spLocks noChangeArrowheads="1"/>
            </p:cNvSpPr>
            <p:nvPr/>
          </p:nvSpPr>
          <p:spPr bwMode="auto">
            <a:xfrm>
              <a:off x="4519" y="3001"/>
              <a:ext cx="83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Gill Sans MT"/>
              </a:endParaRPr>
            </a:p>
          </p:txBody>
        </p:sp>
        <p:sp>
          <p:nvSpPr>
            <p:cNvPr id="78878" name="Freeform 95"/>
            <p:cNvSpPr>
              <a:spLocks/>
            </p:cNvSpPr>
            <p:nvPr/>
          </p:nvSpPr>
          <p:spPr bwMode="auto">
            <a:xfrm>
              <a:off x="4598" y="2965"/>
              <a:ext cx="82" cy="83"/>
            </a:xfrm>
            <a:custGeom>
              <a:avLst/>
              <a:gdLst>
                <a:gd name="T0" fmla="*/ 82 w 82"/>
                <a:gd name="T1" fmla="*/ 42 h 83"/>
                <a:gd name="T2" fmla="*/ 0 w 82"/>
                <a:gd name="T3" fmla="*/ 0 h 83"/>
                <a:gd name="T4" fmla="*/ 0 w 82"/>
                <a:gd name="T5" fmla="*/ 83 h 83"/>
                <a:gd name="T6" fmla="*/ 82 w 82"/>
                <a:gd name="T7" fmla="*/ 4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3"/>
                <a:gd name="T14" fmla="*/ 82 w 82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3">
                  <a:moveTo>
                    <a:pt x="82" y="42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285875"/>
            <a:ext cx="65246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Replikacja konstruktora – strategia 2 </a:t>
            </a:r>
          </a:p>
        </p:txBody>
      </p:sp>
      <p:sp>
        <p:nvSpPr>
          <p:cNvPr id="10342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03AA4-8C3B-49B8-A636-64065261D97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pl-PL" smtClean="0"/>
          </a:p>
        </p:txBody>
      </p:sp>
      <p:sp>
        <p:nvSpPr>
          <p:cNvPr id="79877" name="pole tekstowe 8"/>
          <p:cNvSpPr txBox="1">
            <a:spLocks noChangeArrowheads="1"/>
          </p:cNvSpPr>
          <p:nvPr/>
        </p:nvSpPr>
        <p:spPr bwMode="auto">
          <a:xfrm>
            <a:off x="4572000" y="2133600"/>
            <a:ext cx="3240088" cy="460375"/>
          </a:xfrm>
          <a:prstGeom prst="rect">
            <a:avLst/>
          </a:prstGeom>
          <a:solidFill>
            <a:schemeClr val="tx1">
              <a:alpha val="8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bg1"/>
                </a:solidFill>
                <a:latin typeface="Gill Sans MT"/>
              </a:rPr>
              <a:t>Łańcuch informacyjny</a:t>
            </a:r>
          </a:p>
        </p:txBody>
      </p:sp>
      <p:sp>
        <p:nvSpPr>
          <p:cNvPr id="79878" name="pole tekstowe 9"/>
          <p:cNvSpPr txBox="1">
            <a:spLocks noChangeArrowheads="1"/>
          </p:cNvSpPr>
          <p:nvPr/>
        </p:nvSpPr>
        <p:spPr bwMode="auto">
          <a:xfrm>
            <a:off x="4284663" y="4724400"/>
            <a:ext cx="3527425" cy="461963"/>
          </a:xfrm>
          <a:prstGeom prst="rect">
            <a:avLst/>
          </a:prstGeom>
          <a:solidFill>
            <a:schemeClr val="tx1">
              <a:alpha val="8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bg1"/>
                </a:solidFill>
                <a:latin typeface="Gill Sans MT"/>
              </a:rPr>
              <a:t>Uniwersalny konstructor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4786313" y="4714875"/>
            <a:ext cx="28575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6200000" flipV="1">
            <a:off x="4429126" y="4357687"/>
            <a:ext cx="500062" cy="2143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rot="10800000">
            <a:off x="5143500" y="2571750"/>
            <a:ext cx="24288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rot="10800000" flipV="1">
            <a:off x="4500563" y="2571750"/>
            <a:ext cx="642937" cy="357188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Tezy</a:t>
            </a:r>
          </a:p>
        </p:txBody>
      </p:sp>
      <p:sp>
        <p:nvSpPr>
          <p:cNvPr id="1126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A1A937-61CD-4342-91ED-DEB14ECF33B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mtClean="0"/>
          </a:p>
        </p:txBody>
      </p:sp>
      <p:sp>
        <p:nvSpPr>
          <p:cNvPr id="14340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l-PL" smtClean="0"/>
              <a:t>Zaprojektowane i zaimplementowane środowisko DigiHive jest oryginalnym narzędziem służącym do symulowania procesów złożonych. DigiHive umożliwia symulowanie różnych systemów samoreprodukujących się w losowym środowisku</a:t>
            </a:r>
          </a:p>
          <a:p>
            <a:pPr eaLnBrk="1" hangingPunct="1"/>
            <a:r>
              <a:rPr lang="pl-PL" smtClean="0"/>
              <a:t>Język zakodowany w strukturach cząsteczek o właściwości, że niewielkie zmiany w kodzie programu prowadzą do niewielkich zmian w zachowaniu programu jest istotnym czynnikiem podczas symulacji spontanicznego wyłaniania się struktur złożonych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Replikacja konstruktora – strategia 2 </a:t>
            </a:r>
          </a:p>
        </p:txBody>
      </p:sp>
      <p:sp>
        <p:nvSpPr>
          <p:cNvPr id="10445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2AFEDA-0275-4595-92EE-ED861239F9A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pl-PL" smtClean="0"/>
          </a:p>
        </p:txBody>
      </p:sp>
      <p:pic>
        <p:nvPicPr>
          <p:cNvPr id="7" name="ecal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1285875"/>
            <a:ext cx="6500813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Podsumowanie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35208-30AD-43BF-BD2D-BCC99094B06C}" type="slidenum">
              <a:rPr lang="pl-PL" smtClean="0"/>
              <a:pPr>
                <a:defRPr/>
              </a:pPr>
              <a:t>61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Podsumowanie</a:t>
            </a:r>
          </a:p>
        </p:txBody>
      </p:sp>
      <p:sp>
        <p:nvSpPr>
          <p:cNvPr id="82947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pl-PL" smtClean="0"/>
              <a:t>Opracowano i zaimplementowano oryginalne środowisko symulacyjne</a:t>
            </a:r>
          </a:p>
          <a:p>
            <a:r>
              <a:rPr lang="pl-PL" smtClean="0"/>
              <a:t>Przygotowano i przeprowadzono symulacje testujące i ilustrujące  możliwość modelowania systemów złożonych</a:t>
            </a:r>
          </a:p>
          <a:p>
            <a:r>
              <a:rPr lang="pl-PL" smtClean="0"/>
              <a:t>Przygotowano i przeprowadzono symulację uniwersalnego konstruktora, będącego podstawowym składnikiem modelu von Neumanna (w losowo zmieniającym się środowisku)</a:t>
            </a:r>
          </a:p>
          <a:p>
            <a:r>
              <a:rPr lang="pl-PL" smtClean="0"/>
              <a:t>Opracowano założenia eksperymentu porównującego różne strategie samoreprodukcji (uwarunkowane optymalizacją środowiska)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C1526-5F0E-44B9-BAD5-95068CB42C6C}" type="slidenum">
              <a:rPr lang="pl-PL" smtClean="0"/>
              <a:pPr>
                <a:defRPr/>
              </a:pPr>
              <a:t>62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Publikacje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pl-PL" sz="1700" dirty="0" smtClean="0"/>
              <a:t>R. Sienkiewicz, W. </a:t>
            </a:r>
            <a:r>
              <a:rPr lang="pl-PL" sz="1700" dirty="0" err="1" smtClean="0"/>
              <a:t>Jędruch</a:t>
            </a:r>
            <a:r>
              <a:rPr lang="pl-PL" sz="1700" dirty="0" smtClean="0"/>
              <a:t>. </a:t>
            </a:r>
            <a:r>
              <a:rPr lang="en-US" sz="1700" dirty="0" smtClean="0"/>
              <a:t>Self-organization in artificial environment. In M. K</a:t>
            </a:r>
            <a:r>
              <a:rPr lang="pl-PL" sz="1700" dirty="0" smtClean="0"/>
              <a:t>ł</a:t>
            </a:r>
            <a:r>
              <a:rPr lang="en-US" sz="1700" dirty="0" err="1" smtClean="0"/>
              <a:t>opotek</a:t>
            </a:r>
            <a:r>
              <a:rPr lang="en-US" sz="1700" dirty="0" smtClean="0"/>
              <a:t> and J. </a:t>
            </a:r>
            <a:r>
              <a:rPr lang="en-US" sz="1700" dirty="0" err="1" smtClean="0"/>
              <a:t>Tchórzewski</a:t>
            </a:r>
            <a:r>
              <a:rPr lang="en-US" sz="1700" dirty="0" smtClean="0"/>
              <a:t>, editors, </a:t>
            </a:r>
            <a:r>
              <a:rPr lang="en-US" sz="1700" i="1" dirty="0" smtClean="0"/>
              <a:t>Proceedings of Artificial Intelligence Studies</a:t>
            </a:r>
            <a:r>
              <a:rPr lang="en-US" sz="1700" dirty="0" smtClean="0"/>
              <a:t>, </a:t>
            </a:r>
            <a:r>
              <a:rPr lang="en-US" sz="1700" dirty="0" err="1" smtClean="0"/>
              <a:t>vol</a:t>
            </a:r>
            <a:r>
              <a:rPr lang="pl-PL" sz="1700" dirty="0" smtClean="0"/>
              <a:t>.</a:t>
            </a:r>
            <a:r>
              <a:rPr lang="en-US" sz="1700" dirty="0" smtClean="0"/>
              <a:t> 3 (26), </a:t>
            </a:r>
            <a:r>
              <a:rPr lang="en-US" sz="1700" dirty="0" err="1" smtClean="0"/>
              <a:t>Siedlce</a:t>
            </a:r>
            <a:r>
              <a:rPr lang="en-US" sz="1700" dirty="0" smtClean="0"/>
              <a:t>, Poland, 2004. Institute of Computer Science University of </a:t>
            </a:r>
            <a:r>
              <a:rPr lang="en-US" sz="1700" dirty="0" err="1" smtClean="0"/>
              <a:t>Podlasie</a:t>
            </a:r>
            <a:r>
              <a:rPr lang="en-US" sz="1700" dirty="0" smtClean="0"/>
              <a:t>, Publishing House of </a:t>
            </a:r>
            <a:r>
              <a:rPr lang="en-US" sz="1700" dirty="0" err="1" smtClean="0"/>
              <a:t>Univesity</a:t>
            </a:r>
            <a:r>
              <a:rPr lang="en-US" sz="1700" dirty="0" smtClean="0"/>
              <a:t> of </a:t>
            </a:r>
            <a:r>
              <a:rPr lang="en-US" sz="1700" dirty="0" err="1" smtClean="0"/>
              <a:t>Podlasie</a:t>
            </a:r>
            <a:r>
              <a:rPr lang="en-US" sz="1700" dirty="0" smtClean="0"/>
              <a:t>. </a:t>
            </a:r>
            <a:endParaRPr lang="pl-PL" sz="1700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1700" dirty="0" smtClean="0"/>
              <a:t>Modelowanie </a:t>
            </a:r>
            <a:r>
              <a:rPr lang="pl-PL" sz="1700" dirty="0" err="1" smtClean="0"/>
              <a:t>indywiduowe</a:t>
            </a:r>
            <a:r>
              <a:rPr lang="pl-PL" sz="1700" dirty="0" smtClean="0"/>
              <a:t>. In</a:t>
            </a:r>
            <a:r>
              <a:rPr lang="pl-PL" sz="1700" i="1" dirty="0" smtClean="0"/>
              <a:t> Aplikacje rozproszone i systemy internetowe</a:t>
            </a:r>
            <a:r>
              <a:rPr lang="pl-PL" sz="1700" dirty="0" smtClean="0"/>
              <a:t>, Kask </a:t>
            </a:r>
            <a:r>
              <a:rPr lang="pl-PL" sz="1700" dirty="0" err="1" smtClean="0"/>
              <a:t>Book</a:t>
            </a:r>
            <a:r>
              <a:rPr lang="pl-PL" sz="1700" dirty="0" smtClean="0"/>
              <a:t>, pp. 241-252. </a:t>
            </a:r>
            <a:r>
              <a:rPr lang="en-US" sz="1700" dirty="0" err="1" smtClean="0"/>
              <a:t>Gdańsk</a:t>
            </a:r>
            <a:r>
              <a:rPr lang="en-US" sz="1700" dirty="0" smtClean="0"/>
              <a:t> University of Technology, </a:t>
            </a:r>
            <a:r>
              <a:rPr lang="en-US" sz="1700" dirty="0" err="1" smtClean="0"/>
              <a:t>Gdańsk</a:t>
            </a:r>
            <a:r>
              <a:rPr lang="en-US" sz="1700" dirty="0" smtClean="0"/>
              <a:t>, Poland, 2006</a:t>
            </a:r>
            <a:endParaRPr lang="pl-PL" sz="1700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1700" dirty="0" smtClean="0"/>
              <a:t>R. Sienkiewicz, W. </a:t>
            </a:r>
            <a:r>
              <a:rPr lang="pl-PL" sz="1700" dirty="0" err="1" smtClean="0"/>
              <a:t>Jędruch</a:t>
            </a:r>
            <a:r>
              <a:rPr lang="pl-PL" sz="1700" dirty="0" smtClean="0"/>
              <a:t>. </a:t>
            </a:r>
            <a:r>
              <a:rPr lang="en-US" sz="1700" dirty="0" smtClean="0"/>
              <a:t>The universe for individual based modeling, Technical Report 11/2006/ETI, </a:t>
            </a:r>
            <a:r>
              <a:rPr lang="en-US" sz="1700" dirty="0" err="1" smtClean="0"/>
              <a:t>Gdańsk</a:t>
            </a:r>
            <a:r>
              <a:rPr lang="en-US" sz="1700" dirty="0" smtClean="0"/>
              <a:t> University of Technology, </a:t>
            </a:r>
            <a:r>
              <a:rPr lang="pl-PL" sz="1700" dirty="0" smtClean="0"/>
              <a:t>Gdańsk, Poland, 2006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1700" dirty="0" smtClean="0"/>
              <a:t>W. </a:t>
            </a:r>
            <a:r>
              <a:rPr lang="pl-PL" sz="1700" dirty="0" err="1" smtClean="0"/>
              <a:t>Jędruch</a:t>
            </a:r>
            <a:r>
              <a:rPr lang="pl-PL" sz="1700" dirty="0" smtClean="0"/>
              <a:t>, R. Sienkiewicz. Inteligencja </a:t>
            </a:r>
            <a:r>
              <a:rPr lang="pl-PL" sz="1700" dirty="0" err="1" smtClean="0"/>
              <a:t>zespolowa</a:t>
            </a:r>
            <a:r>
              <a:rPr lang="pl-PL" sz="1700" dirty="0" smtClean="0"/>
              <a:t>. In Z. Kowalczuk, W. Malina, and B. Wiszniewski, </a:t>
            </a:r>
            <a:r>
              <a:rPr lang="pl-PL" sz="1700" dirty="0" err="1" smtClean="0"/>
              <a:t>editors</a:t>
            </a:r>
            <a:r>
              <a:rPr lang="pl-PL" sz="1700" dirty="0" smtClean="0"/>
              <a:t>,</a:t>
            </a:r>
            <a:r>
              <a:rPr lang="pl-PL" sz="1700" i="1" dirty="0" smtClean="0"/>
              <a:t> Inteligentne wydobywanie informacji w celach diagnostycznych</a:t>
            </a:r>
            <a:r>
              <a:rPr lang="pl-PL" sz="1700" dirty="0" smtClean="0"/>
              <a:t>, vol. 2 of</a:t>
            </a:r>
            <a:r>
              <a:rPr lang="pl-PL" sz="1700" i="1" dirty="0" smtClean="0"/>
              <a:t> Automatyka i Informatyka</a:t>
            </a:r>
            <a:r>
              <a:rPr lang="pl-PL" sz="1700" dirty="0" smtClean="0"/>
              <a:t>, pp. 413-432. PWNT, Gdańsk, Poland, 2007.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700" dirty="0" smtClean="0"/>
              <a:t>R. Sienkiewicz. A new language in environment of artificial life modeling. In </a:t>
            </a:r>
            <a:r>
              <a:rPr lang="en-US" sz="1700" dirty="0" err="1" smtClean="0"/>
              <a:t>Danuta</a:t>
            </a:r>
            <a:r>
              <a:rPr lang="en-US" sz="1700" dirty="0" smtClean="0"/>
              <a:t> </a:t>
            </a:r>
            <a:r>
              <a:rPr lang="en-US" sz="1700" dirty="0" err="1" smtClean="0"/>
              <a:t>Rutkowska</a:t>
            </a:r>
            <a:r>
              <a:rPr lang="en-US" sz="1700" dirty="0" smtClean="0"/>
              <a:t>, editor,</a:t>
            </a:r>
            <a:r>
              <a:rPr lang="en-US" sz="1700" i="1" dirty="0" smtClean="0"/>
              <a:t> PD FCCS'2007: 3rd Polish and International PD Forum-Conference on Computer Science, </a:t>
            </a:r>
            <a:r>
              <a:rPr lang="en-US" sz="1700" i="1" dirty="0" err="1" smtClean="0"/>
              <a:t>Łódź</a:t>
            </a:r>
            <a:r>
              <a:rPr lang="en-US" sz="1700" i="1" dirty="0" smtClean="0"/>
              <a:t>, Poland, 2007</a:t>
            </a:r>
            <a:endParaRPr lang="pl-PL" sz="1700" i="1" dirty="0" smtClean="0"/>
          </a:p>
          <a:p>
            <a:pPr marL="342900" indent="-342900">
              <a:buFont typeface="+mj-lt"/>
              <a:buAutoNum type="arabicPeriod"/>
              <a:defRPr/>
            </a:pPr>
            <a:endParaRPr lang="pl-PL" sz="1700" dirty="0" smtClean="0"/>
          </a:p>
          <a:p>
            <a:pPr marL="342900" indent="-342900">
              <a:buFont typeface="+mj-lt"/>
              <a:buAutoNum type="arabicPeriod"/>
              <a:defRPr/>
            </a:pPr>
            <a:endParaRPr lang="pl-PL" sz="1700" dirty="0" smtClean="0"/>
          </a:p>
          <a:p>
            <a:pPr marL="342900" indent="-342900">
              <a:buFont typeface="+mj-lt"/>
              <a:buAutoNum type="arabicPeriod"/>
              <a:defRPr/>
            </a:pPr>
            <a:endParaRPr lang="pl-PL" sz="1800" dirty="0" smtClean="0"/>
          </a:p>
          <a:p>
            <a:pPr>
              <a:defRPr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B4979-1091-4C93-A89F-22277DA98603}" type="slidenum">
              <a:rPr lang="pl-PL" smtClean="0"/>
              <a:pPr>
                <a:defRPr/>
              </a:pPr>
              <a:t>63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Publikacje</a:t>
            </a:r>
          </a:p>
        </p:txBody>
      </p:sp>
      <p:sp>
        <p:nvSpPr>
          <p:cNvPr id="84995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342900" indent="-342900">
              <a:buFont typeface="Bookman Old Style" pitchFamily="18" charset="0"/>
              <a:buAutoNum type="arabicPeriod" startAt="6"/>
            </a:pPr>
            <a:r>
              <a:rPr lang="pl-PL" sz="1700" smtClean="0"/>
              <a:t>R. Sienkiewicz, W. Jędruch. </a:t>
            </a:r>
            <a:r>
              <a:rPr lang="en-US" sz="1700" smtClean="0"/>
              <a:t>Artificial environment for simulation of emergent behaviour. In B. Bieliczynski et al, editor,</a:t>
            </a:r>
            <a:r>
              <a:rPr lang="en-US" sz="1700" i="1" smtClean="0"/>
              <a:t> Adaptive and Natural Computing Algorithms: 8th International Conference, Icannga 2007, Warsaw, Poland, April 11-14, 2007, Proc</a:t>
            </a:r>
            <a:r>
              <a:rPr lang="pl-PL" sz="1700" i="1" smtClean="0"/>
              <a:t>.</a:t>
            </a:r>
            <a:r>
              <a:rPr lang="en-US" sz="1700" i="1" smtClean="0"/>
              <a:t>, Part I</a:t>
            </a:r>
            <a:r>
              <a:rPr lang="en-US" sz="1700" smtClean="0"/>
              <a:t>, vol</a:t>
            </a:r>
            <a:r>
              <a:rPr lang="pl-PL" sz="1700" smtClean="0"/>
              <a:t>.</a:t>
            </a:r>
            <a:r>
              <a:rPr lang="en-US" sz="1700" smtClean="0"/>
              <a:t> 4431/2007 of LNCS, pp. 386-393. Springer, 2007</a:t>
            </a:r>
            <a:endParaRPr lang="pl-PL" sz="1700" smtClean="0"/>
          </a:p>
          <a:p>
            <a:pPr marL="342900" indent="-342900">
              <a:buFont typeface="Bookman Old Style" pitchFamily="18" charset="0"/>
              <a:buAutoNum type="arabicPeriod" startAt="6"/>
            </a:pPr>
            <a:r>
              <a:rPr lang="pl-PL" sz="1700" smtClean="0"/>
              <a:t>W. Jędruch, R. Sienkiewicz. Modelowanie systemów samoreprodukujących się.</a:t>
            </a:r>
            <a:r>
              <a:rPr lang="pl-PL" sz="1700" i="1" smtClean="0"/>
              <a:t> Metody informatyki stosowanej</a:t>
            </a:r>
            <a:r>
              <a:rPr lang="pl-PL" sz="1700" smtClean="0"/>
              <a:t>, 16(3):135—147, 2008</a:t>
            </a:r>
          </a:p>
          <a:p>
            <a:pPr marL="342900" indent="-342900">
              <a:buFont typeface="Bookman Old Style" pitchFamily="18" charset="0"/>
              <a:buAutoNum type="arabicPeriod" startAt="6"/>
            </a:pPr>
            <a:r>
              <a:rPr lang="pl-PL" sz="1700" smtClean="0"/>
              <a:t>R. Sienkiewicz, W. Jędruch. </a:t>
            </a:r>
            <a:r>
              <a:rPr lang="en-US" sz="1700" smtClean="0"/>
              <a:t>A universal constructor in the DigiHive environment. In</a:t>
            </a:r>
            <a:r>
              <a:rPr lang="en-US" sz="1700" i="1" smtClean="0"/>
              <a:t> Advances in Artificial Life, 10th European Conference on Artificial Life, ECAL 2009, Budapest, Hungary, September 13-16, 2009</a:t>
            </a:r>
            <a:r>
              <a:rPr lang="en-US" sz="1700" smtClean="0"/>
              <a:t>, LNCS, 2009. (in press).</a:t>
            </a:r>
            <a:endParaRPr lang="pl-PL" sz="1700" smtClean="0"/>
          </a:p>
          <a:p>
            <a:pPr marL="342900" indent="-342900">
              <a:buFont typeface="Bookman Old Style" pitchFamily="18" charset="0"/>
              <a:buAutoNum type="arabicPeriod" startAt="6"/>
            </a:pPr>
            <a:r>
              <a:rPr lang="en-US" sz="1700" smtClean="0"/>
              <a:t>R. Sienkiewicz. Experiments with the universal constructor in the DigiHive environment. In Kevin B. Korb, Marcus Randall, and Tim Hendtlass, editors, </a:t>
            </a:r>
            <a:r>
              <a:rPr lang="pl-PL" sz="1700" i="1" smtClean="0"/>
              <a:t>Proceedings of the 4th Australian Conference on Artificial Life, Melbourne, Australia</a:t>
            </a:r>
            <a:r>
              <a:rPr lang="en-US" sz="1700" i="1" smtClean="0"/>
              <a:t>, 2009</a:t>
            </a:r>
            <a:r>
              <a:rPr lang="en-US" sz="1700" smtClean="0"/>
              <a:t> volume 5865 of LNAI, pp. 106-115. Springer, 2009. </a:t>
            </a:r>
            <a:endParaRPr lang="pl-PL" sz="1700" smtClean="0"/>
          </a:p>
          <a:p>
            <a:pPr marL="342900" indent="-342900">
              <a:buFont typeface="Bookman Old Style" pitchFamily="18" charset="0"/>
              <a:buAutoNum type="arabicPeriod" startAt="6"/>
            </a:pPr>
            <a:r>
              <a:rPr lang="pl-PL" sz="1700" smtClean="0"/>
              <a:t>http://www.digihive.pl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64DCC-FEC9-439F-B96B-034A5D04CAA1}" type="slidenum">
              <a:rPr lang="pl-PL" smtClean="0"/>
              <a:pPr>
                <a:defRPr/>
              </a:pPr>
              <a:t>64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Wnioski</a:t>
            </a:r>
          </a:p>
        </p:txBody>
      </p:sp>
      <p:sp>
        <p:nvSpPr>
          <p:cNvPr id="86019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pl-PL" dirty="0" smtClean="0"/>
              <a:t>Założenia środowiska są wystarczające dla </a:t>
            </a:r>
            <a:r>
              <a:rPr lang="pl-PL" smtClean="0"/>
              <a:t>konstrukcji złożonych </a:t>
            </a:r>
            <a:r>
              <a:rPr lang="pl-PL" dirty="0" smtClean="0"/>
              <a:t>struktur, a w szczególności  struktur </a:t>
            </a:r>
            <a:r>
              <a:rPr lang="pl-PL" dirty="0" err="1" smtClean="0"/>
              <a:t>samoreprodukujacych</a:t>
            </a:r>
            <a:r>
              <a:rPr lang="pl-PL" dirty="0" smtClean="0"/>
              <a:t> się. </a:t>
            </a:r>
          </a:p>
          <a:p>
            <a:r>
              <a:rPr lang="pl-PL" dirty="0" smtClean="0"/>
              <a:t>Język Prolog sprawdził się jako narzędzie symulacyjne. </a:t>
            </a:r>
          </a:p>
          <a:p>
            <a:r>
              <a:rPr lang="pl-PL" dirty="0" smtClean="0"/>
              <a:t>Brak specyficznych praw fizycznych, które mogły by być wykorzystywane przy konstrukcji złożonych struktur znacznie spowalnia ich powstawanie. Zrekompensowane to może zostać przez wprowadzanie  specyficznych poleceń.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07C34-377A-4382-AD2C-5672F465143B}" type="slidenum">
              <a:rPr lang="pl-PL" smtClean="0"/>
              <a:pPr>
                <a:defRPr/>
              </a:pPr>
              <a:t>65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Dalsze badania</a:t>
            </a:r>
          </a:p>
        </p:txBody>
      </p:sp>
      <p:sp>
        <p:nvSpPr>
          <p:cNvPr id="10649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4E1A1F-CA5A-4EFA-AED5-D7EE2B03B56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pl-PL" smtClean="0"/>
          </a:p>
        </p:txBody>
      </p:sp>
      <p:sp>
        <p:nvSpPr>
          <p:cNvPr id="87044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l-PL" dirty="0" smtClean="0"/>
              <a:t>Optymalizacja środowiska</a:t>
            </a:r>
          </a:p>
          <a:p>
            <a:pPr eaLnBrk="1" hangingPunct="1"/>
            <a:r>
              <a:rPr lang="pl-PL" dirty="0" smtClean="0"/>
              <a:t>Pełna </a:t>
            </a:r>
            <a:r>
              <a:rPr lang="pl-PL" dirty="0" err="1" smtClean="0"/>
              <a:t>samoreprodukcja</a:t>
            </a:r>
            <a:endParaRPr lang="pl-PL" dirty="0" smtClean="0"/>
          </a:p>
          <a:p>
            <a:pPr eaLnBrk="1" hangingPunct="1"/>
            <a:r>
              <a:rPr lang="pl-PL" dirty="0" smtClean="0"/>
              <a:t>Porównanie różnych strategii samoreprodukcji</a:t>
            </a:r>
          </a:p>
          <a:p>
            <a:pPr eaLnBrk="1" hangingPunct="1"/>
            <a:r>
              <a:rPr lang="pl-PL" dirty="0" smtClean="0"/>
              <a:t>Obserwacja ewolucji środowiska po wprowadzeniu losowości</a:t>
            </a:r>
          </a:p>
          <a:p>
            <a:pPr eaLnBrk="1" hangingPunct="1"/>
            <a:r>
              <a:rPr lang="pl-PL" dirty="0" smtClean="0"/>
              <a:t>Modelowanie reakcji immunologicznych</a:t>
            </a:r>
          </a:p>
          <a:p>
            <a:pPr eaLnBrk="1" hangingPunct="1"/>
            <a:r>
              <a:rPr lang="pl-PL" dirty="0" smtClean="0"/>
              <a:t>Procesy odtwarzania kształtu struktur</a:t>
            </a:r>
          </a:p>
          <a:p>
            <a:pPr eaLnBrk="1" hangingPunct="1"/>
            <a:r>
              <a:rPr lang="pl-PL" dirty="0" smtClean="0"/>
              <a:t>…</a:t>
            </a:r>
          </a:p>
          <a:p>
            <a:pPr eaLnBrk="1" hangingPunct="1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Dziękuję!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dirty="0"/>
          </a:p>
        </p:txBody>
      </p:sp>
      <p:sp>
        <p:nvSpPr>
          <p:cNvPr id="107524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2B1CF-6A98-4916-BE80-F982E10894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Środowisko </a:t>
            </a:r>
            <a:r>
              <a:rPr lang="pl-PL" i="1" smtClean="0"/>
              <a:t>DigiHive</a:t>
            </a:r>
            <a:endParaRPr lang="pl-PL" smtClean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dirty="0"/>
          </a:p>
        </p:txBody>
      </p:sp>
      <p:sp>
        <p:nvSpPr>
          <p:cNvPr id="24580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56AD0-EFFC-4599-8331-45B33EF1BB8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Charakterystyka środowiska </a:t>
            </a:r>
            <a:r>
              <a:rPr lang="pl-PL" dirty="0" err="1" smtClean="0"/>
              <a:t>DigiHive</a:t>
            </a:r>
            <a:endParaRPr lang="pl-PL" dirty="0" smtClean="0"/>
          </a:p>
        </p:txBody>
      </p:sp>
      <p:sp>
        <p:nvSpPr>
          <p:cNvPr id="2560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2B091-0CC3-470D-90C1-8331F2B68D9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smtClean="0"/>
          </a:p>
        </p:txBody>
      </p:sp>
      <p:sp>
        <p:nvSpPr>
          <p:cNvPr id="16388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7400925" cy="4929188"/>
          </a:xfrm>
        </p:spPr>
        <p:txBody>
          <a:bodyPr/>
          <a:lstStyle/>
          <a:p>
            <a:pPr eaLnBrk="1" hangingPunct="1"/>
            <a:r>
              <a:rPr lang="pl-PL" dirty="0" smtClean="0"/>
              <a:t>Abstrakcyjne środowisko, przeznaczone do modelowania zagadnień z dziedziny </a:t>
            </a:r>
            <a:r>
              <a:rPr lang="pl-PL" i="1" dirty="0" err="1" smtClean="0"/>
              <a:t>Alife</a:t>
            </a:r>
            <a:endParaRPr lang="pl-PL" i="1" dirty="0" smtClean="0"/>
          </a:p>
          <a:p>
            <a:pPr eaLnBrk="1" hangingPunct="1"/>
            <a:r>
              <a:rPr lang="pl-PL" dirty="0" smtClean="0"/>
              <a:t>2 wymiarowa ciągła przestrzeń z periodycznymi warunkami brzegowymi</a:t>
            </a:r>
          </a:p>
          <a:p>
            <a:pPr eaLnBrk="1" hangingPunct="1"/>
            <a:r>
              <a:rPr lang="pl-PL" dirty="0" smtClean="0"/>
              <a:t>Symulowanie dużej liczby </a:t>
            </a:r>
            <a:r>
              <a:rPr lang="pl-PL" i="1" dirty="0" smtClean="0"/>
              <a:t>cząsteczek</a:t>
            </a:r>
          </a:p>
          <a:p>
            <a:pPr eaLnBrk="1" hangingPunct="1"/>
            <a:r>
              <a:rPr lang="pl-PL" dirty="0" smtClean="0"/>
              <a:t>Cząsteczki tworzą </a:t>
            </a:r>
            <a:r>
              <a:rPr lang="pl-PL" i="1" dirty="0" smtClean="0"/>
              <a:t>kompleksy cząsteczek</a:t>
            </a:r>
          </a:p>
          <a:p>
            <a:pPr eaLnBrk="1" hangingPunct="1"/>
            <a:r>
              <a:rPr lang="pl-PL" b="1" dirty="0" smtClean="0"/>
              <a:t>Kompleksy cząsteczek kodują programy </a:t>
            </a:r>
          </a:p>
          <a:p>
            <a:pPr eaLnBrk="1" hangingPunct="1"/>
            <a:r>
              <a:rPr lang="pl-PL" b="1" dirty="0" smtClean="0"/>
              <a:t>Programy są specyfikowane w języku deklaratywnym (Prolog)</a:t>
            </a:r>
          </a:p>
          <a:p>
            <a:pPr lvl="1" eaLnBrk="1" hangingPunct="1"/>
            <a:endParaRPr lang="pl-PL" i="1" dirty="0" smtClean="0"/>
          </a:p>
          <a:p>
            <a:pPr lvl="1" eaLnBrk="1" hangingPunct="1"/>
            <a:endParaRPr lang="pl-PL" i="1" dirty="0" smtClean="0"/>
          </a:p>
          <a:p>
            <a:pPr eaLnBrk="1" hangingPunct="1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środowiska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Tierra</a:t>
            </a:r>
            <a:r>
              <a:rPr lang="pl-PL" dirty="0" smtClean="0"/>
              <a:t>, </a:t>
            </a:r>
          </a:p>
          <a:p>
            <a:pPr eaLnBrk="1" hangingPunct="1"/>
            <a:r>
              <a:rPr lang="pl-PL" dirty="0" err="1" smtClean="0"/>
              <a:t>Avida</a:t>
            </a:r>
            <a:r>
              <a:rPr lang="pl-PL" dirty="0" smtClean="0"/>
              <a:t>,</a:t>
            </a:r>
          </a:p>
          <a:p>
            <a:pPr eaLnBrk="1" hangingPunct="1"/>
            <a:r>
              <a:rPr lang="pl-PL" dirty="0" err="1" smtClean="0"/>
              <a:t>Cosmos</a:t>
            </a:r>
            <a:r>
              <a:rPr lang="pl-PL" dirty="0" smtClean="0"/>
              <a:t>,</a:t>
            </a:r>
          </a:p>
          <a:p>
            <a:pPr eaLnBrk="1" hangingPunct="1"/>
            <a:r>
              <a:rPr lang="pl-PL" dirty="0" err="1" smtClean="0"/>
              <a:t>Framstick</a:t>
            </a:r>
            <a:r>
              <a:rPr lang="pl-PL" dirty="0" smtClean="0"/>
              <a:t>,</a:t>
            </a:r>
          </a:p>
          <a:p>
            <a:pPr eaLnBrk="1" hangingPunct="1"/>
            <a:r>
              <a:rPr lang="pl-PL" dirty="0" err="1" smtClean="0"/>
              <a:t>Universum</a:t>
            </a:r>
            <a:r>
              <a:rPr lang="pl-PL" dirty="0" smtClean="0"/>
              <a:t>,</a:t>
            </a:r>
          </a:p>
          <a:p>
            <a:pPr eaLnBrk="1" hangingPunct="1"/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72368-D150-4E89-9843-B9F6BCEFD9AA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cząte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Począte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13624</TotalTime>
  <Words>1816</Words>
  <Application>Microsoft Office PowerPoint</Application>
  <PresentationFormat>Pokaz na ekranie (4:3)</PresentationFormat>
  <Paragraphs>718</Paragraphs>
  <Slides>67</Slides>
  <Notes>63</Notes>
  <HiddenSlides>0</HiddenSlides>
  <MMClips>7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67</vt:i4>
      </vt:variant>
    </vt:vector>
  </HeadingPairs>
  <TitlesOfParts>
    <vt:vector size="68" baseType="lpstr">
      <vt:lpstr>Początek</vt:lpstr>
      <vt:lpstr>Modelowanie procesów samoorganizacji metodą cząstek</vt:lpstr>
      <vt:lpstr>Plan prezentacji</vt:lpstr>
      <vt:lpstr>Wprowadzenie</vt:lpstr>
      <vt:lpstr>Kontekst</vt:lpstr>
      <vt:lpstr>Cele</vt:lpstr>
      <vt:lpstr>Tezy</vt:lpstr>
      <vt:lpstr>Środowisko DigiHive</vt:lpstr>
      <vt:lpstr>Charakterystyka środowiska DigiHive</vt:lpstr>
      <vt:lpstr>Inne środowiska</vt:lpstr>
      <vt:lpstr>Fizyka</vt:lpstr>
      <vt:lpstr>Fizyka- cząsteczki</vt:lpstr>
      <vt:lpstr>Zderzenia</vt:lpstr>
      <vt:lpstr>Zderzenia</vt:lpstr>
      <vt:lpstr>Fizyka – kompleksy cząsteczek</vt:lpstr>
      <vt:lpstr>Fizyka – kompleksy cząsteczek</vt:lpstr>
      <vt:lpstr>Fizyka – kompleksy cząsteczek</vt:lpstr>
      <vt:lpstr>Przykład – silnik odrzutowy</vt:lpstr>
      <vt:lpstr>Przykład – silnik odrzutowy</vt:lpstr>
      <vt:lpstr>Programy</vt:lpstr>
      <vt:lpstr>Programy</vt:lpstr>
      <vt:lpstr>Programy</vt:lpstr>
      <vt:lpstr>Przykład programu</vt:lpstr>
      <vt:lpstr>Kodowanie programu</vt:lpstr>
      <vt:lpstr>Kodowanie – stos kodujący structure(0)</vt:lpstr>
      <vt:lpstr>Przebieg programu</vt:lpstr>
      <vt:lpstr>Przebieg programu</vt:lpstr>
      <vt:lpstr>Przebieg programu</vt:lpstr>
      <vt:lpstr>Przebieg programu</vt:lpstr>
      <vt:lpstr>Przebieg programu</vt:lpstr>
      <vt:lpstr>Przebieg programu</vt:lpstr>
      <vt:lpstr>Przebieg programu</vt:lpstr>
      <vt:lpstr>Przebieg programu</vt:lpstr>
      <vt:lpstr>Przebieg programu</vt:lpstr>
      <vt:lpstr>Przebieg programu</vt:lpstr>
      <vt:lpstr>Przebieg programu</vt:lpstr>
      <vt:lpstr>Przebieg programu</vt:lpstr>
      <vt:lpstr>Przebieg programu</vt:lpstr>
      <vt:lpstr>Przebieg programu</vt:lpstr>
      <vt:lpstr>Działanie zespołowe: Płatek</vt:lpstr>
      <vt:lpstr>Płatek</vt:lpstr>
      <vt:lpstr>Przebieg symulacji</vt:lpstr>
      <vt:lpstr>Przebieg symulacji</vt:lpstr>
      <vt:lpstr>Modyfikacja programu</vt:lpstr>
      <vt:lpstr>Losowe zmiany</vt:lpstr>
      <vt:lpstr>Samoorganizacja</vt:lpstr>
      <vt:lpstr>Samoorganizacja</vt:lpstr>
      <vt:lpstr>Samoorganizacja</vt:lpstr>
      <vt:lpstr>Uniwersalny konstruktor</vt:lpstr>
      <vt:lpstr>Uniwersalny konstruktor </vt:lpstr>
      <vt:lpstr>Uniwersalny konstruktor </vt:lpstr>
      <vt:lpstr>Przykładowa symulacja</vt:lpstr>
      <vt:lpstr>Przykładowa symulacja</vt:lpstr>
      <vt:lpstr>Ograniczenia</vt:lpstr>
      <vt:lpstr>Uniwersalność konstrukcyjna</vt:lpstr>
      <vt:lpstr>Płatek – strategia 1</vt:lpstr>
      <vt:lpstr>Płatek – strategia 1</vt:lpstr>
      <vt:lpstr>Płatek – strategia 1</vt:lpstr>
      <vt:lpstr>Replikacja konstruktora – strategia 2 </vt:lpstr>
      <vt:lpstr>Replikacja konstruktora – strategia 2 </vt:lpstr>
      <vt:lpstr>Replikacja konstruktora – strategia 2 </vt:lpstr>
      <vt:lpstr>Podsumowanie</vt:lpstr>
      <vt:lpstr>Podsumowanie</vt:lpstr>
      <vt:lpstr>Publikacje</vt:lpstr>
      <vt:lpstr>Publikacje</vt:lpstr>
      <vt:lpstr>Wnioski</vt:lpstr>
      <vt:lpstr>Dalsze badania</vt:lpstr>
      <vt:lpstr>Dziękuję!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with an universal constructor in the DigiHive environment</dc:title>
  <dc:creator>Rafał</dc:creator>
  <cp:lastModifiedBy>Rafał</cp:lastModifiedBy>
  <cp:revision>981</cp:revision>
  <dcterms:created xsi:type="dcterms:W3CDTF">2009-11-07T14:51:30Z</dcterms:created>
  <dcterms:modified xsi:type="dcterms:W3CDTF">2011-02-27T21:12:05Z</dcterms:modified>
</cp:coreProperties>
</file>